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41"/>
  </p:notesMasterIdLst>
  <p:sldIdLst>
    <p:sldId id="256" r:id="rId2"/>
    <p:sldId id="302" r:id="rId3"/>
    <p:sldId id="264" r:id="rId4"/>
    <p:sldId id="304" r:id="rId5"/>
    <p:sldId id="309" r:id="rId6"/>
    <p:sldId id="265" r:id="rId7"/>
    <p:sldId id="308" r:id="rId8"/>
    <p:sldId id="266" r:id="rId9"/>
    <p:sldId id="267" r:id="rId10"/>
    <p:sldId id="307" r:id="rId11"/>
    <p:sldId id="268" r:id="rId12"/>
    <p:sldId id="277" r:id="rId13"/>
    <p:sldId id="269" r:id="rId14"/>
    <p:sldId id="270" r:id="rId15"/>
    <p:sldId id="271" r:id="rId16"/>
    <p:sldId id="275" r:id="rId17"/>
    <p:sldId id="279" r:id="rId18"/>
    <p:sldId id="283" r:id="rId19"/>
    <p:sldId id="284" r:id="rId20"/>
    <p:sldId id="288" r:id="rId21"/>
    <p:sldId id="303" r:id="rId22"/>
    <p:sldId id="289" r:id="rId23"/>
    <p:sldId id="290" r:id="rId24"/>
    <p:sldId id="292" r:id="rId25"/>
    <p:sldId id="291" r:id="rId26"/>
    <p:sldId id="305" r:id="rId27"/>
    <p:sldId id="293" r:id="rId28"/>
    <p:sldId id="286" r:id="rId29"/>
    <p:sldId id="300" r:id="rId30"/>
    <p:sldId id="301" r:id="rId31"/>
    <p:sldId id="285" r:id="rId32"/>
    <p:sldId id="294" r:id="rId33"/>
    <p:sldId id="295" r:id="rId34"/>
    <p:sldId id="296" r:id="rId35"/>
    <p:sldId id="298" r:id="rId36"/>
    <p:sldId id="299" r:id="rId37"/>
    <p:sldId id="287" r:id="rId38"/>
    <p:sldId id="280" r:id="rId39"/>
    <p:sldId id="306" r:id="rId40"/>
  </p:sldIdLst>
  <p:sldSz cx="9144000" cy="5143500" type="screen16x9"/>
  <p:notesSz cx="6858000" cy="9144000"/>
  <p:embeddedFontLst>
    <p:embeddedFont>
      <p:font typeface="Chivo" panose="020B0604020202020204" charset="0"/>
      <p:regular r:id="rId42"/>
      <p:italic r:id="rId43"/>
    </p:embeddedFont>
    <p:embeddedFont>
      <p:font typeface="Consolas" panose="020B0609020204030204" pitchFamily="49" charset="0"/>
      <p:regular r:id="rId44"/>
      <p:bold r:id="rId45"/>
      <p:italic r:id="rId46"/>
      <p:boldItalic r:id="rId47"/>
    </p:embeddedFont>
    <p:embeddedFont>
      <p:font typeface="Open Sans" panose="020B0604020202020204" charset="0"/>
      <p:regular r:id="rId48"/>
      <p:bold r:id="rId49"/>
      <p:italic r:id="rId50"/>
      <p:boldItalic r:id="rId51"/>
    </p:embeddedFont>
    <p:embeddedFont>
      <p:font typeface="Roboto" panose="020B0604020202020204" charset="0"/>
      <p:regular r:id="rId52"/>
      <p:bold r:id="rId53"/>
      <p:italic r:id="rId54"/>
      <p:boldItalic r:id="rId55"/>
    </p:embeddedFont>
    <p:embeddedFont>
      <p:font typeface="Roboto Light" panose="020B060402020202020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7600"/>
    <a:srgbClr val="FE3600"/>
    <a:srgbClr val="5CA633"/>
    <a:srgbClr val="11AE02"/>
    <a:srgbClr val="06AE02"/>
    <a:srgbClr val="FFFF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27" autoAdjust="0"/>
    <p:restoredTop sz="75676" autoAdjust="0"/>
  </p:normalViewPr>
  <p:slideViewPr>
    <p:cSldViewPr snapToGrid="0">
      <p:cViewPr varScale="1">
        <p:scale>
          <a:sx n="150" d="100"/>
          <a:sy n="150" d="100"/>
        </p:scale>
        <p:origin x="270" y="1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font" Target="fonts/font18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1724d4a78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" name="Google Shape;29;g1724d4a78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116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14167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49744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88619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58E162-D1BC-7240-AAC3-0E9D39754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DAD219D-A567-A141-990D-E6B9F26EC2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03A03832-61DD-E64A-A342-A8822E1F9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D7BCF-44F6-8E45-BF8D-3ED1F97C7792}" type="datetimeFigureOut">
              <a:rPr lang="es-ES" smtClean="0"/>
              <a:t>24/11/2018</a:t>
            </a:fld>
            <a:endParaRPr lang="es-ES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13AC1F67-B6E3-2F43-BFB0-EB19839D9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5F80816D-D019-0145-A69F-C43A33C1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9337-46F2-E34C-845B-CE08E55712C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8104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 inverso">
  <p:cSld name="Video inverso">
    <p:bg>
      <p:bgPr>
        <a:solidFill>
          <a:srgbClr val="000000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457200" y="282176"/>
            <a:ext cx="8229600" cy="55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457200" y="819150"/>
            <a:ext cx="8229600" cy="3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 "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∘"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·"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·"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·"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·"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·"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·"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·"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" name="Google Shape;25;p7"/>
          <p:cNvSpPr/>
          <p:nvPr/>
        </p:nvSpPr>
        <p:spPr>
          <a:xfrm>
            <a:off x="7399625" y="4221525"/>
            <a:ext cx="1680600" cy="446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6" name="Google Shape;2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99625" y="4283582"/>
            <a:ext cx="1463599" cy="3219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2282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82176"/>
            <a:ext cx="82296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sz="28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 b="1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 b="1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 b="1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 b="1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 b="1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 b="1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 b="1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819150"/>
            <a:ext cx="8229600" cy="3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 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∘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·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·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·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·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·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·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·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/>
          <p:nvPr/>
        </p:nvSpPr>
        <p:spPr>
          <a:xfrm>
            <a:off x="7283500" y="4602140"/>
            <a:ext cx="18087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MAD · NOV 23-24 · 2018</a:t>
            </a:r>
            <a:endParaRPr sz="1000" dirty="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3925" y="4286900"/>
            <a:ext cx="1432924" cy="3152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5" r:id="rId2"/>
    <p:sldLayoutId id="2147483656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1.jp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2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8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2900" y="4133925"/>
            <a:ext cx="667900" cy="6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8"/>
          <p:cNvPicPr preferRelativeResize="0"/>
          <p:nvPr/>
        </p:nvPicPr>
        <p:blipFill rotWithShape="1">
          <a:blip r:embed="rId4">
            <a:alphaModFix/>
          </a:blip>
          <a:srcRect l="34132" r="20992"/>
          <a:stretch/>
        </p:blipFill>
        <p:spPr>
          <a:xfrm>
            <a:off x="0" y="0"/>
            <a:ext cx="23081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8"/>
          <p:cNvSpPr txBox="1">
            <a:spLocks noGrp="1"/>
          </p:cNvSpPr>
          <p:nvPr>
            <p:ph type="ctrTitle" idx="4294967295"/>
          </p:nvPr>
        </p:nvSpPr>
        <p:spPr>
          <a:xfrm>
            <a:off x="2666350" y="575600"/>
            <a:ext cx="5684400" cy="99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sz="3600" dirty="0"/>
              <a:t>Dirección de proyectos en GitHub</a:t>
            </a:r>
            <a:endParaRPr sz="3600" dirty="0"/>
          </a:p>
        </p:txBody>
      </p:sp>
      <p:sp>
        <p:nvSpPr>
          <p:cNvPr id="36" name="Google Shape;36;p8"/>
          <p:cNvSpPr txBox="1"/>
          <p:nvPr/>
        </p:nvSpPr>
        <p:spPr>
          <a:xfrm>
            <a:off x="3451655" y="4105775"/>
            <a:ext cx="48429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latin typeface="Roboto"/>
                <a:ea typeface="Roboto"/>
                <a:cs typeface="Roboto"/>
                <a:sym typeface="Roboto"/>
              </a:rPr>
              <a:t>Martín Vega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Key </a:t>
            </a:r>
            <a:r>
              <a:rPr lang="es-ES" dirty="0" err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Consultant</a:t>
            </a:r>
            <a:endParaRPr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" name="Google Shape;37;p8"/>
          <p:cNvSpPr txBox="1"/>
          <p:nvPr/>
        </p:nvSpPr>
        <p:spPr>
          <a:xfrm>
            <a:off x="7283500" y="4602140"/>
            <a:ext cx="18087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MAD · NOV 23-24 · 2018</a:t>
            </a:r>
            <a:endParaRPr sz="1000" dirty="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" name="Google Shape;3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3925" y="4286900"/>
            <a:ext cx="1432924" cy="31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AABD376-E4D0-47A1-BBEC-31EDF0FFFE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7006" y="4112175"/>
            <a:ext cx="724200" cy="711400"/>
          </a:xfrm>
          <a:prstGeom prst="ellipse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5">
            <a:extLst>
              <a:ext uri="{FF2B5EF4-FFF2-40B4-BE49-F238E27FC236}">
                <a16:creationId xmlns:a16="http://schemas.microsoft.com/office/drawing/2014/main" id="{CE5A1241-90F0-4230-BAAA-622A886A6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525" y="1528535"/>
            <a:ext cx="8362950" cy="2375808"/>
          </a:xfrm>
        </p:spPr>
        <p:txBody>
          <a:bodyPr/>
          <a:lstStyle/>
          <a:p>
            <a:r>
              <a:rPr lang="es-ES" sz="4400" dirty="0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“En mi empresa hacemos Scrum a nuestra manera”</a:t>
            </a:r>
          </a:p>
        </p:txBody>
      </p:sp>
    </p:spTree>
    <p:extLst>
      <p:ext uri="{BB962C8B-B14F-4D97-AF65-F5344CB8AC3E}">
        <p14:creationId xmlns:p14="http://schemas.microsoft.com/office/powerpoint/2010/main" val="3047208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Resultado de imagen de github">
            <a:extLst>
              <a:ext uri="{FF2B5EF4-FFF2-40B4-BE49-F238E27FC236}">
                <a16:creationId xmlns:a16="http://schemas.microsoft.com/office/drawing/2014/main" id="{CBAED7A0-AFC8-46E7-A10A-A870E09FE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846" y="830289"/>
            <a:ext cx="5302474" cy="390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642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Resultado de imagen de github">
            <a:extLst>
              <a:ext uri="{FF2B5EF4-FFF2-40B4-BE49-F238E27FC236}">
                <a16:creationId xmlns:a16="http://schemas.microsoft.com/office/drawing/2014/main" id="{CBAED7A0-AFC8-46E7-A10A-A870E09FE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46" y="3238500"/>
            <a:ext cx="2135320" cy="157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ubtitle 15">
            <a:extLst>
              <a:ext uri="{FF2B5EF4-FFF2-40B4-BE49-F238E27FC236}">
                <a16:creationId xmlns:a16="http://schemas.microsoft.com/office/drawing/2014/main" id="{9E781D35-197F-4F4A-A93F-6C9B2850F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0700" y="273049"/>
            <a:ext cx="8362950" cy="2684401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Plataforma de desarrollo colaborativo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Utiliza el sistema de control de versiones </a:t>
            </a:r>
            <a:r>
              <a:rPr lang="es-ES" sz="2400" b="1" dirty="0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endParaRPr lang="es-ES" sz="3200" b="1" dirty="0">
              <a:solidFill>
                <a:srgbClr val="252C30"/>
              </a:solidFill>
              <a:latin typeface="Chivo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Repositorios </a:t>
            </a:r>
            <a:r>
              <a:rPr lang="es-ES" sz="2400" b="1" dirty="0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públicos</a:t>
            </a:r>
            <a:r>
              <a:rPr lang="es-ES" sz="2400" dirty="0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que pueden ser </a:t>
            </a:r>
            <a:r>
              <a:rPr lang="es-ES" sz="2400" b="1" dirty="0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privados</a:t>
            </a:r>
            <a:r>
              <a:rPr lang="es-ES" sz="2400" dirty="0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en la modalidad de prepago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Comprado por </a:t>
            </a:r>
            <a:r>
              <a:rPr lang="es-ES" sz="2400" b="1" dirty="0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Microsoft</a:t>
            </a:r>
            <a:r>
              <a:rPr lang="es-ES" sz="2400" dirty="0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en 2018</a:t>
            </a:r>
          </a:p>
        </p:txBody>
      </p:sp>
    </p:spTree>
    <p:extLst>
      <p:ext uri="{BB962C8B-B14F-4D97-AF65-F5344CB8AC3E}">
        <p14:creationId xmlns:p14="http://schemas.microsoft.com/office/powerpoint/2010/main" val="306691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77094-2D3A-472A-BEAE-43FEEB48A2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037828"/>
          </a:xfrm>
        </p:spPr>
        <p:txBody>
          <a:bodyPr/>
          <a:lstStyle/>
          <a:p>
            <a:r>
              <a:rPr lang="es-ES" dirty="0"/>
              <a:t>“Plataforma Social”</a:t>
            </a:r>
            <a:endParaRPr lang="en-US" dirty="0"/>
          </a:p>
        </p:txBody>
      </p:sp>
      <p:graphicFrame>
        <p:nvGraphicFramePr>
          <p:cNvPr id="4" name="Object 10">
            <a:extLst>
              <a:ext uri="{FF2B5EF4-FFF2-40B4-BE49-F238E27FC236}">
                <a16:creationId xmlns:a16="http://schemas.microsoft.com/office/drawing/2014/main" id="{692B15E3-37B1-4387-AD28-0C25076C83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5807322"/>
              </p:ext>
            </p:extLst>
          </p:nvPr>
        </p:nvGraphicFramePr>
        <p:xfrm>
          <a:off x="2400301" y="2120899"/>
          <a:ext cx="4487752" cy="2379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r:id="rId3" imgW="6348960" imgH="3364920" progId="">
                  <p:embed/>
                </p:oleObj>
              </mc:Choice>
              <mc:Fallback>
                <p:oleObj r:id="rId3" imgW="6348960" imgH="3364920" progId="">
                  <p:embed/>
                  <p:pic>
                    <p:nvPicPr>
                      <p:cNvPr id="18" name="Object 10">
                        <a:extLst>
                          <a:ext uri="{FF2B5EF4-FFF2-40B4-BE49-F238E27FC236}">
                            <a16:creationId xmlns:a16="http://schemas.microsoft.com/office/drawing/2014/main" id="{70772886-A81A-4028-9DE5-9EDC650941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00301" y="2120899"/>
                        <a:ext cx="4487752" cy="23791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6996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9">
            <a:extLst>
              <a:ext uri="{FF2B5EF4-FFF2-40B4-BE49-F238E27FC236}">
                <a16:creationId xmlns:a16="http://schemas.microsoft.com/office/drawing/2014/main" id="{D1AF5A86-880D-4D2E-A045-447C309584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2093032"/>
              </p:ext>
            </p:extLst>
          </p:nvPr>
        </p:nvGraphicFramePr>
        <p:xfrm>
          <a:off x="2730502" y="1346200"/>
          <a:ext cx="3527062" cy="2627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r:id="rId3" imgW="5079240" imgH="3783960" progId="">
                  <p:embed/>
                </p:oleObj>
              </mc:Choice>
              <mc:Fallback>
                <p:oleObj r:id="rId3" imgW="5079240" imgH="3783960" progId="">
                  <p:embed/>
                  <p:pic>
                    <p:nvPicPr>
                      <p:cNvPr id="6" name="Object 9">
                        <a:extLst>
                          <a:ext uri="{FF2B5EF4-FFF2-40B4-BE49-F238E27FC236}">
                            <a16:creationId xmlns:a16="http://schemas.microsoft.com/office/drawing/2014/main" id="{AEF9C6F7-63EF-4526-BD79-868E456C97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30502" y="1346200"/>
                        <a:ext cx="3527062" cy="26276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8540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15">
            <a:extLst>
              <a:ext uri="{FF2B5EF4-FFF2-40B4-BE49-F238E27FC236}">
                <a16:creationId xmlns:a16="http://schemas.microsoft.com/office/drawing/2014/main" id="{9E781D35-197F-4F4A-A93F-6C9B2850F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2530" y="834578"/>
            <a:ext cx="4293870" cy="3644711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Usuarios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Reacciones y comentarios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Estrellas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Seguidos y seguidores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Repositorios / Forks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Estadísticas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Markdown</a:t>
            </a:r>
            <a:endParaRPr lang="es-ES" sz="2400" dirty="0">
              <a:solidFill>
                <a:srgbClr val="252C30"/>
              </a:solidFill>
              <a:latin typeface="Chivo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2" descr="Resultado de imagen de github party">
            <a:extLst>
              <a:ext uri="{FF2B5EF4-FFF2-40B4-BE49-F238E27FC236}">
                <a16:creationId xmlns:a16="http://schemas.microsoft.com/office/drawing/2014/main" id="{DEAAC3F9-6907-48BF-96D8-B3844BCE8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909" y="1168589"/>
            <a:ext cx="2976691" cy="297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736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8039D3-B841-47D5-86C1-843B714A6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553" y="0"/>
            <a:ext cx="5890248" cy="514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96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sultado de imagen de github party">
            <a:extLst>
              <a:ext uri="{FF2B5EF4-FFF2-40B4-BE49-F238E27FC236}">
                <a16:creationId xmlns:a16="http://schemas.microsoft.com/office/drawing/2014/main" id="{2E7E6529-2757-4433-BB13-D7DE91E9D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199" y="1705572"/>
            <a:ext cx="3588827" cy="326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6DD84D3-3EEF-4584-942F-454B87987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628412"/>
            <a:ext cx="6858000" cy="788908"/>
          </a:xfrm>
        </p:spPr>
        <p:txBody>
          <a:bodyPr/>
          <a:lstStyle/>
          <a:p>
            <a:r>
              <a:rPr lang="es-ES" dirty="0"/>
              <a:t>Crear un repositorio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042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3491F3-BDD6-44D1-9538-674C4AC16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911" y="0"/>
            <a:ext cx="62461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36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9E4DA1-8882-481E-AC3E-82CF101B6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61" y="0"/>
            <a:ext cx="734973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091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A7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magen que contiene imágenes prediseñadas&#10;&#10;Descripción generada con confianza alta">
            <a:extLst>
              <a:ext uri="{FF2B5EF4-FFF2-40B4-BE49-F238E27FC236}">
                <a16:creationId xmlns:a16="http://schemas.microsoft.com/office/drawing/2014/main" id="{8A6D91CC-B1CE-704C-83C1-C5C3AB0D1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82" y="430082"/>
            <a:ext cx="1700010" cy="429728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23DB47FB-BAD2-FB4F-95A2-645F88843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8726" y="3501847"/>
            <a:ext cx="1682989" cy="132154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6920EAD-C4CF-487E-B25C-ADD07CF571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23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n relacionada">
            <a:extLst>
              <a:ext uri="{FF2B5EF4-FFF2-40B4-BE49-F238E27FC236}">
                <a16:creationId xmlns:a16="http://schemas.microsoft.com/office/drawing/2014/main" id="{FD3C2C68-85DA-48C4-8788-6CE619295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050" y="1417320"/>
            <a:ext cx="3676650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6DD84D3-3EEF-4584-942F-454B87987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39700"/>
            <a:ext cx="6858000" cy="1714500"/>
          </a:xfrm>
        </p:spPr>
        <p:txBody>
          <a:bodyPr/>
          <a:lstStyle/>
          <a:p>
            <a:r>
              <a:rPr lang="es-ES" dirty="0"/>
              <a:t>Gestión de </a:t>
            </a:r>
            <a:r>
              <a:rPr lang="es-ES" dirty="0" err="1"/>
              <a:t>Releases</a:t>
            </a:r>
            <a:r>
              <a:rPr lang="es-ES" dirty="0"/>
              <a:t>, Issues y tareas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979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>
            <a:extLst>
              <a:ext uri="{FF2B5EF4-FFF2-40B4-BE49-F238E27FC236}">
                <a16:creationId xmlns:a16="http://schemas.microsoft.com/office/drawing/2014/main" id="{CC7F04B9-4806-4AB8-9DD8-11AB729C29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5999" y="1277258"/>
            <a:ext cx="6858000" cy="2745651"/>
          </a:xfrm>
        </p:spPr>
        <p:txBody>
          <a:bodyPr/>
          <a:lstStyle/>
          <a:p>
            <a:r>
              <a:rPr lang="es-ES" dirty="0" err="1"/>
              <a:t>Milestone</a:t>
            </a:r>
            <a:r>
              <a:rPr lang="es-ES" dirty="0"/>
              <a:t> o Release (</a:t>
            </a:r>
            <a:r>
              <a:rPr lang="es-ES" dirty="0" err="1"/>
              <a:t>version</a:t>
            </a:r>
            <a:r>
              <a:rPr lang="es-ES" dirty="0"/>
              <a:t>)</a:t>
            </a:r>
            <a:br>
              <a:rPr lang="es-ES" dirty="0"/>
            </a:br>
            <a:r>
              <a:rPr lang="es-ES" dirty="0"/>
              <a:t>-------------------</a:t>
            </a:r>
            <a:br>
              <a:rPr lang="es-ES" dirty="0"/>
            </a:br>
            <a:r>
              <a:rPr lang="es-ES" dirty="0" err="1"/>
              <a:t>Sprints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437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F0574E-97F6-4D69-AD8E-CF36EC5B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4000" cy="502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46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B9A964-B6C4-40F8-B10F-2B4A1AC5F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92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350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B90A3E-C236-4CAD-A2C7-98BE3BF8A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389" y="0"/>
            <a:ext cx="580322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88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FA73C1-B61A-414D-BD9D-D9335FB3C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118" y="0"/>
            <a:ext cx="599776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5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DE6849-53E1-4FE6-9D1D-1EC37FE1F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34" y="0"/>
            <a:ext cx="73721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59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E2DFB8-259E-49FD-B077-B07CD5AF3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69" y="0"/>
            <a:ext cx="88336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35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6DD84D3-3EEF-4584-942F-454B87987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628412"/>
            <a:ext cx="6858000" cy="788908"/>
          </a:xfrm>
        </p:spPr>
        <p:txBody>
          <a:bodyPr/>
          <a:lstStyle/>
          <a:p>
            <a:r>
              <a:rPr lang="es-ES" dirty="0"/>
              <a:t>Wiki</a:t>
            </a:r>
            <a:endParaRPr lang="en-US" dirty="0"/>
          </a:p>
        </p:txBody>
      </p:sp>
      <p:pic>
        <p:nvPicPr>
          <p:cNvPr id="5122" name="Picture 2" descr="Resultado de imagen para github logo">
            <a:extLst>
              <a:ext uri="{FF2B5EF4-FFF2-40B4-BE49-F238E27FC236}">
                <a16:creationId xmlns:a16="http://schemas.microsoft.com/office/drawing/2014/main" id="{9DF4CF40-0A84-4E52-A139-AC86691E4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150" y="1504950"/>
            <a:ext cx="3638550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561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060B0E-0493-4A25-AD60-DBAC7CD1E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33" y="0"/>
            <a:ext cx="7649506" cy="422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224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4C9BFEEE-7956-4C4B-93E4-1077A92A55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8658" y="830782"/>
            <a:ext cx="8420449" cy="4173018"/>
          </a:xfrm>
        </p:spPr>
        <p:txBody>
          <a:bodyPr/>
          <a:lstStyle/>
          <a:p>
            <a:pPr algn="l"/>
            <a:r>
              <a:rPr lang="es-ES" sz="3200" b="1" dirty="0"/>
              <a:t>Conceptos básicos</a:t>
            </a:r>
            <a:r>
              <a:rPr lang="es-ES" sz="3200" dirty="0"/>
              <a:t> de: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ES" sz="3200" dirty="0"/>
              <a:t>Gestión de proyectos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ES" sz="3200" dirty="0"/>
              <a:t>Metodologías de gestión (SCRUM)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ES" sz="3200" dirty="0" err="1"/>
              <a:t>Gitflow</a:t>
            </a:r>
            <a:r>
              <a:rPr lang="es-ES" sz="3200" dirty="0"/>
              <a:t> básico</a:t>
            </a:r>
          </a:p>
          <a:p>
            <a:pPr algn="l"/>
            <a:r>
              <a:rPr lang="es-ES" sz="3200" dirty="0"/>
              <a:t>Todo esto en el </a:t>
            </a:r>
            <a:r>
              <a:rPr lang="es-ES" sz="3200" b="1" dirty="0"/>
              <a:t>contexto GitHub</a:t>
            </a:r>
            <a:r>
              <a:rPr lang="es-E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99193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45FB69-028D-461C-9238-C338FA3C0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054" y="0"/>
            <a:ext cx="58098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72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6DD84D3-3EEF-4584-942F-454B87987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628412"/>
            <a:ext cx="6858000" cy="788908"/>
          </a:xfrm>
        </p:spPr>
        <p:txBody>
          <a:bodyPr/>
          <a:lstStyle/>
          <a:p>
            <a:r>
              <a:rPr lang="es-ES" dirty="0"/>
              <a:t>Gestión del código</a:t>
            </a:r>
            <a:endParaRPr lang="en-US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BA3CA932-2179-493F-9C75-7956D94BEA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789830"/>
              </p:ext>
            </p:extLst>
          </p:nvPr>
        </p:nvGraphicFramePr>
        <p:xfrm>
          <a:off x="3320256" y="1221498"/>
          <a:ext cx="2528888" cy="3484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" r:id="rId3" imgW="8253720" imgH="11364840" progId="">
                  <p:embed/>
                </p:oleObj>
              </mc:Choice>
              <mc:Fallback>
                <p:oleObj r:id="rId3" imgW="8253720" imgH="113648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20256" y="1221498"/>
                        <a:ext cx="2528888" cy="34843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73900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0A2943B-B45F-43EA-98D7-C0C607A0E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5828"/>
            <a:ext cx="6858000" cy="838511"/>
          </a:xfrm>
        </p:spPr>
        <p:txBody>
          <a:bodyPr/>
          <a:lstStyle/>
          <a:p>
            <a:r>
              <a:rPr lang="es-ES" dirty="0"/>
              <a:t>Gestión de </a:t>
            </a:r>
            <a:r>
              <a:rPr lang="es-ES" dirty="0" err="1"/>
              <a:t>branches</a:t>
            </a:r>
            <a:r>
              <a:rPr lang="es-ES" dirty="0"/>
              <a:t> y </a:t>
            </a:r>
            <a:r>
              <a:rPr lang="es-ES" dirty="0" err="1"/>
              <a:t>pull</a:t>
            </a:r>
            <a:r>
              <a:rPr lang="es-ES" dirty="0"/>
              <a:t> </a:t>
            </a:r>
            <a:r>
              <a:rPr lang="es-ES" dirty="0" err="1"/>
              <a:t>request</a:t>
            </a:r>
            <a:endParaRPr lang="es-ES" dirty="0"/>
          </a:p>
          <a:p>
            <a:r>
              <a:rPr lang="es-ES" dirty="0" err="1"/>
              <a:t>Gitflow</a:t>
            </a:r>
            <a:r>
              <a:rPr lang="es-ES" dirty="0"/>
              <a:t> básico</a:t>
            </a:r>
            <a:endParaRPr lang="en-US" dirty="0"/>
          </a:p>
        </p:txBody>
      </p:sp>
      <p:sp>
        <p:nvSpPr>
          <p:cNvPr id="6" name="Rectangle 22">
            <a:extLst>
              <a:ext uri="{FF2B5EF4-FFF2-40B4-BE49-F238E27FC236}">
                <a16:creationId xmlns:a16="http://schemas.microsoft.com/office/drawing/2014/main" id="{CA9225FC-6C03-43C5-BF68-ABE1711E3417}"/>
              </a:ext>
            </a:extLst>
          </p:cNvPr>
          <p:cNvSpPr/>
          <p:nvPr/>
        </p:nvSpPr>
        <p:spPr>
          <a:xfrm>
            <a:off x="657579" y="1984460"/>
            <a:ext cx="1793515" cy="1174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master</a:t>
            </a:r>
          </a:p>
        </p:txBody>
      </p:sp>
      <p:cxnSp>
        <p:nvCxnSpPr>
          <p:cNvPr id="7" name="Straight Arrow Connector 5">
            <a:extLst>
              <a:ext uri="{FF2B5EF4-FFF2-40B4-BE49-F238E27FC236}">
                <a16:creationId xmlns:a16="http://schemas.microsoft.com/office/drawing/2014/main" id="{15CDE6BB-790F-41B0-AC6D-97FA6890A45B}"/>
              </a:ext>
            </a:extLst>
          </p:cNvPr>
          <p:cNvCxnSpPr>
            <a:cxnSpLocks/>
            <a:stCxn id="8" idx="1"/>
            <a:endCxn id="6" idx="3"/>
          </p:cNvCxnSpPr>
          <p:nvPr/>
        </p:nvCxnSpPr>
        <p:spPr>
          <a:xfrm flipH="1">
            <a:off x="2451094" y="2568489"/>
            <a:ext cx="1102085" cy="3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2">
            <a:extLst>
              <a:ext uri="{FF2B5EF4-FFF2-40B4-BE49-F238E27FC236}">
                <a16:creationId xmlns:a16="http://schemas.microsoft.com/office/drawing/2014/main" id="{735E8503-7082-439E-8DD3-87989042B55A}"/>
              </a:ext>
            </a:extLst>
          </p:cNvPr>
          <p:cNvSpPr/>
          <p:nvPr/>
        </p:nvSpPr>
        <p:spPr>
          <a:xfrm>
            <a:off x="3553179" y="1981199"/>
            <a:ext cx="1793515" cy="1174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dev</a:t>
            </a:r>
          </a:p>
        </p:txBody>
      </p:sp>
      <p:sp>
        <p:nvSpPr>
          <p:cNvPr id="11" name="Rectangle 22">
            <a:extLst>
              <a:ext uri="{FF2B5EF4-FFF2-40B4-BE49-F238E27FC236}">
                <a16:creationId xmlns:a16="http://schemas.microsoft.com/office/drawing/2014/main" id="{0019839D-1630-47D3-9AB6-4A28294A6A57}"/>
              </a:ext>
            </a:extLst>
          </p:cNvPr>
          <p:cNvSpPr/>
          <p:nvPr/>
        </p:nvSpPr>
        <p:spPr>
          <a:xfrm>
            <a:off x="6207485" y="1984460"/>
            <a:ext cx="1793515" cy="1174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IssueXXX-fixbug</a:t>
            </a:r>
            <a:endParaRPr lang="es-ES" dirty="0"/>
          </a:p>
        </p:txBody>
      </p:sp>
      <p:cxnSp>
        <p:nvCxnSpPr>
          <p:cNvPr id="12" name="Straight Arrow Connector 5">
            <a:extLst>
              <a:ext uri="{FF2B5EF4-FFF2-40B4-BE49-F238E27FC236}">
                <a16:creationId xmlns:a16="http://schemas.microsoft.com/office/drawing/2014/main" id="{73B36280-E08A-44B6-9E2B-205E8746BC82}"/>
              </a:ext>
            </a:extLst>
          </p:cNvPr>
          <p:cNvCxnSpPr>
            <a:cxnSpLocks/>
          </p:cNvCxnSpPr>
          <p:nvPr/>
        </p:nvCxnSpPr>
        <p:spPr>
          <a:xfrm flipV="1">
            <a:off x="7239000" y="3155779"/>
            <a:ext cx="0" cy="630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49">
            <a:extLst>
              <a:ext uri="{FF2B5EF4-FFF2-40B4-BE49-F238E27FC236}">
                <a16:creationId xmlns:a16="http://schemas.microsoft.com/office/drawing/2014/main" id="{AFC82511-C8E2-468D-90BD-B6B8F38F6BB9}"/>
              </a:ext>
            </a:extLst>
          </p:cNvPr>
          <p:cNvCxnSpPr>
            <a:cxnSpLocks/>
          </p:cNvCxnSpPr>
          <p:nvPr/>
        </p:nvCxnSpPr>
        <p:spPr>
          <a:xfrm flipH="1">
            <a:off x="4449937" y="3785878"/>
            <a:ext cx="27890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49">
            <a:extLst>
              <a:ext uri="{FF2B5EF4-FFF2-40B4-BE49-F238E27FC236}">
                <a16:creationId xmlns:a16="http://schemas.microsoft.com/office/drawing/2014/main" id="{07EB87F6-8DF5-4162-AAB1-AA42BAE954E7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4449937" y="3155778"/>
            <a:ext cx="0" cy="630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5">
            <a:extLst>
              <a:ext uri="{FF2B5EF4-FFF2-40B4-BE49-F238E27FC236}">
                <a16:creationId xmlns:a16="http://schemas.microsoft.com/office/drawing/2014/main" id="{4FFDB216-DEBC-4458-AB48-1DB97E61559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4449937" y="1351099"/>
            <a:ext cx="0" cy="63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49">
            <a:extLst>
              <a:ext uri="{FF2B5EF4-FFF2-40B4-BE49-F238E27FC236}">
                <a16:creationId xmlns:a16="http://schemas.microsoft.com/office/drawing/2014/main" id="{9FF11D2D-E8A3-4844-808B-B3B6263E3DD7}"/>
              </a:ext>
            </a:extLst>
          </p:cNvPr>
          <p:cNvCxnSpPr>
            <a:cxnSpLocks/>
          </p:cNvCxnSpPr>
          <p:nvPr/>
        </p:nvCxnSpPr>
        <p:spPr>
          <a:xfrm flipH="1">
            <a:off x="4449937" y="1351099"/>
            <a:ext cx="27890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49">
            <a:extLst>
              <a:ext uri="{FF2B5EF4-FFF2-40B4-BE49-F238E27FC236}">
                <a16:creationId xmlns:a16="http://schemas.microsoft.com/office/drawing/2014/main" id="{0F1CFD7E-EDBE-4096-9D12-C5A35CFC165A}"/>
              </a:ext>
            </a:extLst>
          </p:cNvPr>
          <p:cNvCxnSpPr>
            <a:cxnSpLocks/>
          </p:cNvCxnSpPr>
          <p:nvPr/>
        </p:nvCxnSpPr>
        <p:spPr>
          <a:xfrm flipV="1">
            <a:off x="7239000" y="1351099"/>
            <a:ext cx="0" cy="630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046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0A2943B-B45F-43EA-98D7-C0C607A0E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5828"/>
            <a:ext cx="6858000" cy="838511"/>
          </a:xfrm>
        </p:spPr>
        <p:txBody>
          <a:bodyPr/>
          <a:lstStyle/>
          <a:p>
            <a:r>
              <a:rPr lang="es-ES" dirty="0" err="1"/>
              <a:t>Fork</a:t>
            </a:r>
            <a:r>
              <a:rPr lang="es-ES" dirty="0"/>
              <a:t> de un proyecto</a:t>
            </a:r>
            <a:endParaRPr lang="en-US" dirty="0"/>
          </a:p>
        </p:txBody>
      </p:sp>
      <p:sp>
        <p:nvSpPr>
          <p:cNvPr id="6" name="Rectangle 22">
            <a:extLst>
              <a:ext uri="{FF2B5EF4-FFF2-40B4-BE49-F238E27FC236}">
                <a16:creationId xmlns:a16="http://schemas.microsoft.com/office/drawing/2014/main" id="{CA9225FC-6C03-43C5-BF68-ABE1711E3417}"/>
              </a:ext>
            </a:extLst>
          </p:cNvPr>
          <p:cNvSpPr/>
          <p:nvPr/>
        </p:nvSpPr>
        <p:spPr>
          <a:xfrm>
            <a:off x="1554480" y="1930570"/>
            <a:ext cx="1793515" cy="1174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Company/</a:t>
            </a:r>
            <a:r>
              <a:rPr lang="es-ES" dirty="0" err="1"/>
              <a:t>Repo.git</a:t>
            </a:r>
            <a:endParaRPr lang="es-ES" dirty="0"/>
          </a:p>
        </p:txBody>
      </p:sp>
      <p:sp>
        <p:nvSpPr>
          <p:cNvPr id="14" name="Rectangle 22">
            <a:extLst>
              <a:ext uri="{FF2B5EF4-FFF2-40B4-BE49-F238E27FC236}">
                <a16:creationId xmlns:a16="http://schemas.microsoft.com/office/drawing/2014/main" id="{4347929A-F9A0-497D-BADB-CD864D13F822}"/>
              </a:ext>
            </a:extLst>
          </p:cNvPr>
          <p:cNvSpPr/>
          <p:nvPr/>
        </p:nvSpPr>
        <p:spPr>
          <a:xfrm>
            <a:off x="5541998" y="1930570"/>
            <a:ext cx="1793515" cy="1174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developer</a:t>
            </a:r>
            <a:r>
              <a:rPr lang="es-ES" dirty="0"/>
              <a:t>/</a:t>
            </a:r>
            <a:r>
              <a:rPr lang="es-ES" dirty="0" err="1"/>
              <a:t>Repo.git</a:t>
            </a:r>
            <a:endParaRPr lang="es-ES" dirty="0"/>
          </a:p>
        </p:txBody>
      </p:sp>
      <p:cxnSp>
        <p:nvCxnSpPr>
          <p:cNvPr id="15" name="Straight Arrow Connector 5">
            <a:extLst>
              <a:ext uri="{FF2B5EF4-FFF2-40B4-BE49-F238E27FC236}">
                <a16:creationId xmlns:a16="http://schemas.microsoft.com/office/drawing/2014/main" id="{0411181A-65E8-4FA4-9630-97BE6B8169E1}"/>
              </a:ext>
            </a:extLst>
          </p:cNvPr>
          <p:cNvCxnSpPr>
            <a:cxnSpLocks/>
            <a:stCxn id="6" idx="3"/>
            <a:endCxn id="14" idx="1"/>
          </p:cNvCxnSpPr>
          <p:nvPr/>
        </p:nvCxnSpPr>
        <p:spPr>
          <a:xfrm>
            <a:off x="3347995" y="2517860"/>
            <a:ext cx="21940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5122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ADAF33-B42B-40AF-80ED-CB7B7E7D1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Configurar </a:t>
            </a:r>
            <a:r>
              <a:rPr lang="es-ES" dirty="0" err="1"/>
              <a:t>upstream</a:t>
            </a:r>
            <a:endParaRPr lang="en-US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D698D6D9-67C4-4152-B81C-36E7C02098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61257" y="1305684"/>
            <a:ext cx="8650514" cy="692497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git remote -v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63E463"/>
                </a:solidFill>
                <a:effectLst/>
                <a:latin typeface="Consolas" panose="020B0609020204030204" pitchFamily="49" charset="0"/>
              </a:rPr>
              <a:t>origin https://github.com/</a:t>
            </a:r>
            <a:r>
              <a:rPr kumimoji="0" lang="en-US" altLang="en-US" sz="1500" b="0" i="1" u="none" strike="noStrike" cap="none" normalizeH="0" baseline="0" dirty="0">
                <a:ln>
                  <a:noFill/>
                </a:ln>
                <a:solidFill>
                  <a:srgbClr val="F9FE64"/>
                </a:solidFill>
                <a:effectLst/>
                <a:latin typeface="Consolas" panose="020B0609020204030204" pitchFamily="49" charset="0"/>
              </a:rPr>
              <a:t>YOUR_USERNAME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63E463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en-US" altLang="en-US" sz="1500" b="0" i="1" u="none" strike="noStrike" cap="none" normalizeH="0" baseline="0" dirty="0">
                <a:ln>
                  <a:noFill/>
                </a:ln>
                <a:solidFill>
                  <a:srgbClr val="F9FE64"/>
                </a:solidFill>
                <a:effectLst/>
                <a:latin typeface="Consolas" panose="020B0609020204030204" pitchFamily="49" charset="0"/>
              </a:rPr>
              <a:t>YOUR_FORK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63E463"/>
                </a:solidFill>
                <a:effectLst/>
                <a:latin typeface="Consolas" panose="020B0609020204030204" pitchFamily="49" charset="0"/>
              </a:rPr>
              <a:t>.git (fetch)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63E463"/>
                </a:solidFill>
                <a:effectLst/>
                <a:latin typeface="Consolas" panose="020B0609020204030204" pitchFamily="49" charset="0"/>
              </a:rPr>
              <a:t>origin https://github.com/</a:t>
            </a:r>
            <a:r>
              <a:rPr kumimoji="0" lang="en-US" altLang="en-US" sz="1500" b="0" i="1" u="none" strike="noStrike" cap="none" normalizeH="0" baseline="0" dirty="0">
                <a:ln>
                  <a:noFill/>
                </a:ln>
                <a:solidFill>
                  <a:srgbClr val="F9FE64"/>
                </a:solidFill>
                <a:effectLst/>
                <a:latin typeface="Consolas" panose="020B0609020204030204" pitchFamily="49" charset="0"/>
              </a:rPr>
              <a:t>YOUR_USERNAME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63E463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en-US" altLang="en-US" sz="1500" b="0" i="1" u="none" strike="noStrike" cap="none" normalizeH="0" baseline="0" dirty="0">
                <a:ln>
                  <a:noFill/>
                </a:ln>
                <a:solidFill>
                  <a:srgbClr val="F9FE64"/>
                </a:solidFill>
                <a:effectLst/>
                <a:latin typeface="Consolas" panose="020B0609020204030204" pitchFamily="49" charset="0"/>
              </a:rPr>
              <a:t>YOUR_FORK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63E463"/>
                </a:solidFill>
                <a:effectLst/>
                <a:latin typeface="Consolas" panose="020B0609020204030204" pitchFamily="49" charset="0"/>
              </a:rPr>
              <a:t>.git (push)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endParaRPr lang="es-ES" altLang="en-US" sz="15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53E7A36C-5741-49D2-B9E3-F5F0AEBDB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257" y="2644057"/>
            <a:ext cx="8650514" cy="230832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git remote add upstream https://github.com/</a:t>
            </a:r>
            <a:r>
              <a:rPr kumimoji="0" lang="en-US" altLang="en-US" sz="1500" b="0" i="1" u="none" strike="noStrike" cap="none" normalizeH="0" baseline="0" dirty="0">
                <a:ln>
                  <a:noFill/>
                </a:ln>
                <a:solidFill>
                  <a:srgbClr val="F9FE64"/>
                </a:solidFill>
                <a:effectLst/>
                <a:latin typeface="Consolas" panose="020B0609020204030204" pitchFamily="49" charset="0"/>
              </a:rPr>
              <a:t>ORIGINAL_OWNER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en-US" altLang="en-US" sz="1500" b="0" i="1" u="none" strike="noStrike" cap="none" normalizeH="0" baseline="0" dirty="0">
                <a:ln>
                  <a:noFill/>
                </a:ln>
                <a:solidFill>
                  <a:srgbClr val="F9FE64"/>
                </a:solidFill>
                <a:effectLst/>
                <a:latin typeface="Consolas" panose="020B0609020204030204" pitchFamily="49" charset="0"/>
              </a:rPr>
              <a:t>ORIGINAL_REPOSITORY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.git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1AB145C3-ADC0-4585-8DDA-FE800F61E0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257" y="3536154"/>
            <a:ext cx="8650514" cy="1154162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git remote –v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63E463"/>
                </a:solidFill>
                <a:effectLst/>
                <a:latin typeface="Consolas" panose="020B0609020204030204" pitchFamily="49" charset="0"/>
              </a:rPr>
              <a:t>origin https://github.com/</a:t>
            </a:r>
            <a:r>
              <a:rPr kumimoji="0" lang="en-US" altLang="en-US" sz="1500" b="0" i="1" u="none" strike="noStrike" cap="none" normalizeH="0" baseline="0" dirty="0">
                <a:ln>
                  <a:noFill/>
                </a:ln>
                <a:solidFill>
                  <a:srgbClr val="F9FE64"/>
                </a:solidFill>
                <a:effectLst/>
                <a:latin typeface="Consolas" panose="020B0609020204030204" pitchFamily="49" charset="0"/>
              </a:rPr>
              <a:t>YOUR_USERNAME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63E463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en-US" altLang="en-US" sz="1500" b="0" i="1" u="none" strike="noStrike" cap="none" normalizeH="0" baseline="0" dirty="0">
                <a:ln>
                  <a:noFill/>
                </a:ln>
                <a:solidFill>
                  <a:srgbClr val="F9FE64"/>
                </a:solidFill>
                <a:effectLst/>
                <a:latin typeface="Consolas" panose="020B0609020204030204" pitchFamily="49" charset="0"/>
              </a:rPr>
              <a:t>YOUR_FORK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63E463"/>
                </a:solidFill>
                <a:effectLst/>
                <a:latin typeface="Consolas" panose="020B0609020204030204" pitchFamily="49" charset="0"/>
              </a:rPr>
              <a:t>.git (fetch)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63E463"/>
                </a:solidFill>
                <a:effectLst/>
                <a:latin typeface="Consolas" panose="020B0609020204030204" pitchFamily="49" charset="0"/>
              </a:rPr>
              <a:t>origin https://github.com/</a:t>
            </a:r>
            <a:r>
              <a:rPr kumimoji="0" lang="en-US" altLang="en-US" sz="1500" b="0" i="1" u="none" strike="noStrike" cap="none" normalizeH="0" baseline="0" dirty="0">
                <a:ln>
                  <a:noFill/>
                </a:ln>
                <a:solidFill>
                  <a:srgbClr val="F9FE64"/>
                </a:solidFill>
                <a:effectLst/>
                <a:latin typeface="Consolas" panose="020B0609020204030204" pitchFamily="49" charset="0"/>
              </a:rPr>
              <a:t>YOUR_USERNAME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63E463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en-US" altLang="en-US" sz="1500" b="0" i="1" u="none" strike="noStrike" cap="none" normalizeH="0" baseline="0" dirty="0">
                <a:ln>
                  <a:noFill/>
                </a:ln>
                <a:solidFill>
                  <a:srgbClr val="F9FE64"/>
                </a:solidFill>
                <a:effectLst/>
                <a:latin typeface="Consolas" panose="020B0609020204030204" pitchFamily="49" charset="0"/>
              </a:rPr>
              <a:t>YOUR_FORK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63E463"/>
                </a:solidFill>
                <a:effectLst/>
                <a:latin typeface="Consolas" panose="020B0609020204030204" pitchFamily="49" charset="0"/>
              </a:rPr>
              <a:t>.git (push)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63E463"/>
                </a:solidFill>
                <a:effectLst/>
                <a:latin typeface="Consolas" panose="020B0609020204030204" pitchFamily="49" charset="0"/>
              </a:rPr>
              <a:t>upstream https://github.com/</a:t>
            </a:r>
            <a:r>
              <a:rPr kumimoji="0" lang="en-US" altLang="en-US" sz="1500" b="0" i="1" u="none" strike="noStrike" cap="none" normalizeH="0" baseline="0" dirty="0">
                <a:ln>
                  <a:noFill/>
                </a:ln>
                <a:solidFill>
                  <a:srgbClr val="F9FE64"/>
                </a:solidFill>
                <a:effectLst/>
                <a:latin typeface="Consolas" panose="020B0609020204030204" pitchFamily="49" charset="0"/>
              </a:rPr>
              <a:t>ORIGINAL_OWNER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63E463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en-US" altLang="en-US" sz="1500" b="0" i="1" u="none" strike="noStrike" cap="none" normalizeH="0" baseline="0" dirty="0">
                <a:ln>
                  <a:noFill/>
                </a:ln>
                <a:solidFill>
                  <a:srgbClr val="F9FE64"/>
                </a:solidFill>
                <a:effectLst/>
                <a:latin typeface="Consolas" panose="020B0609020204030204" pitchFamily="49" charset="0"/>
              </a:rPr>
              <a:t>ORIGINAL_REPOSITORY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63E463"/>
                </a:solidFill>
                <a:effectLst/>
                <a:latin typeface="Consolas" panose="020B0609020204030204" pitchFamily="49" charset="0"/>
              </a:rPr>
              <a:t>.git (fetch)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63E463"/>
                </a:solidFill>
                <a:effectLst/>
                <a:latin typeface="Consolas" panose="020B0609020204030204" pitchFamily="49" charset="0"/>
              </a:rPr>
              <a:t>upstream https://github.com/</a:t>
            </a:r>
            <a:r>
              <a:rPr kumimoji="0" lang="en-US" altLang="en-US" sz="1500" b="0" i="1" u="none" strike="noStrike" cap="none" normalizeH="0" baseline="0" dirty="0">
                <a:ln>
                  <a:noFill/>
                </a:ln>
                <a:solidFill>
                  <a:srgbClr val="F9FE64"/>
                </a:solidFill>
                <a:effectLst/>
                <a:latin typeface="Consolas" panose="020B0609020204030204" pitchFamily="49" charset="0"/>
              </a:rPr>
              <a:t>ORIGINAL_OWNER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63E463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en-US" altLang="en-US" sz="1500" b="0" i="1" u="none" strike="noStrike" cap="none" normalizeH="0" baseline="0" dirty="0">
                <a:ln>
                  <a:noFill/>
                </a:ln>
                <a:solidFill>
                  <a:srgbClr val="F9FE64"/>
                </a:solidFill>
                <a:effectLst/>
                <a:latin typeface="Consolas" panose="020B0609020204030204" pitchFamily="49" charset="0"/>
              </a:rPr>
              <a:t>ORIGINAL_REPOSITORY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63E463"/>
                </a:solidFill>
                <a:effectLst/>
                <a:latin typeface="Consolas" panose="020B0609020204030204" pitchFamily="49" charset="0"/>
              </a:rPr>
              <a:t>.git (push)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83046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ADAF33-B42B-40AF-80ED-CB7B7E7D1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Configurar un </a:t>
            </a:r>
            <a:r>
              <a:rPr lang="es-ES" dirty="0" err="1"/>
              <a:t>fork</a:t>
            </a:r>
            <a:r>
              <a:rPr lang="es-ES" dirty="0"/>
              <a:t> de otro miembro del equipo</a:t>
            </a:r>
            <a:endParaRPr lang="en-US" dirty="0"/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53E7A36C-5741-49D2-B9E3-F5F0AEBDB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628" y="1562017"/>
            <a:ext cx="8846457" cy="230832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git remote add </a:t>
            </a:r>
            <a:r>
              <a:rPr kumimoji="0" lang="en-US" altLang="en-US" sz="1500" b="0" i="0" u="none" strike="noStrike" cap="none" normalizeH="0" dirty="0" err="1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teamMember</a:t>
            </a:r>
            <a:r>
              <a:rPr kumimoji="0" lang="en-US" altLang="en-US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https://github.com/</a:t>
            </a:r>
            <a:r>
              <a:rPr kumimoji="0" lang="en-US" altLang="en-US" b="0" i="1" u="none" strike="noStrike" cap="none" normalizeH="0" dirty="0">
                <a:ln>
                  <a:noFill/>
                </a:ln>
                <a:solidFill>
                  <a:srgbClr val="F9FE64"/>
                </a:solidFill>
                <a:effectLst/>
                <a:latin typeface="Consolas" panose="020B0609020204030204" pitchFamily="49" charset="0"/>
              </a:rPr>
              <a:t>TEAMMEMBER_FORK</a:t>
            </a:r>
            <a:r>
              <a:rPr kumimoji="0" lang="en-US" altLang="en-US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en-US" altLang="en-US" b="0" i="1" u="none" strike="noStrike" cap="none" normalizeH="0" dirty="0">
                <a:ln>
                  <a:noFill/>
                </a:ln>
                <a:solidFill>
                  <a:srgbClr val="F9FE64"/>
                </a:solidFill>
                <a:effectLst/>
                <a:latin typeface="Consolas" panose="020B0609020204030204" pitchFamily="49" charset="0"/>
              </a:rPr>
              <a:t>ORIGINAL_REPOSITORY</a:t>
            </a:r>
            <a:r>
              <a:rPr kumimoji="0" lang="en-US" altLang="en-US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.git</a:t>
            </a:r>
            <a:r>
              <a:rPr kumimoji="0" lang="en-US" altLang="en-US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1AB145C3-ADC0-4585-8DDA-FE800F61E0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629" y="2503247"/>
            <a:ext cx="8846457" cy="1723549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git remote –v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3E463"/>
                </a:solidFill>
                <a:effectLst/>
                <a:latin typeface="Consolas" panose="020B0609020204030204" pitchFamily="49" charset="0"/>
              </a:rPr>
              <a:t>origin https://github.com/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F9FE64"/>
                </a:solidFill>
                <a:effectLst/>
                <a:latin typeface="Consolas" panose="020B0609020204030204" pitchFamily="49" charset="0"/>
              </a:rPr>
              <a:t>YOUR_USERNAME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3E463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F9FE64"/>
                </a:solidFill>
                <a:effectLst/>
                <a:latin typeface="Consolas" panose="020B0609020204030204" pitchFamily="49" charset="0"/>
              </a:rPr>
              <a:t>YOUR_FORK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3E463"/>
                </a:solidFill>
                <a:effectLst/>
                <a:latin typeface="Consolas" panose="020B0609020204030204" pitchFamily="49" charset="0"/>
              </a:rPr>
              <a:t>.git (fetch)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3E463"/>
                </a:solidFill>
                <a:effectLst/>
                <a:latin typeface="Consolas" panose="020B0609020204030204" pitchFamily="49" charset="0"/>
              </a:rPr>
              <a:t>origin https://github.com/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F9FE64"/>
                </a:solidFill>
                <a:effectLst/>
                <a:latin typeface="Consolas" panose="020B0609020204030204" pitchFamily="49" charset="0"/>
              </a:rPr>
              <a:t>YOUR_USERNAME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3E463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F9FE64"/>
                </a:solidFill>
                <a:effectLst/>
                <a:latin typeface="Consolas" panose="020B0609020204030204" pitchFamily="49" charset="0"/>
              </a:rPr>
              <a:t>YOUR_FORK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3E463"/>
                </a:solidFill>
                <a:effectLst/>
                <a:latin typeface="Consolas" panose="020B0609020204030204" pitchFamily="49" charset="0"/>
              </a:rPr>
              <a:t>.git (push)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dirty="0" err="1">
                <a:solidFill>
                  <a:srgbClr val="63E463"/>
                </a:solidFill>
                <a:latin typeface="Consolas" panose="020B0609020204030204" pitchFamily="49" charset="0"/>
              </a:rPr>
              <a:t>teammember</a:t>
            </a:r>
            <a:r>
              <a:rPr lang="en-US" altLang="en-US" sz="1600" dirty="0">
                <a:solidFill>
                  <a:srgbClr val="63E463"/>
                </a:solidFill>
                <a:latin typeface="Consolas" panose="020B0609020204030204" pitchFamily="49" charset="0"/>
              </a:rPr>
              <a:t> https://github.com/</a:t>
            </a:r>
            <a:r>
              <a:rPr lang="en-US" altLang="en-US" sz="1600" i="1" dirty="0">
                <a:solidFill>
                  <a:srgbClr val="F9FE64"/>
                </a:solidFill>
                <a:latin typeface="Consolas" panose="020B0609020204030204" pitchFamily="49" charset="0"/>
              </a:rPr>
              <a:t> TEAMMEMBER_FORK </a:t>
            </a:r>
            <a:r>
              <a:rPr lang="en-US" altLang="en-US" sz="1600" dirty="0">
                <a:solidFill>
                  <a:srgbClr val="63E463"/>
                </a:solidFill>
                <a:latin typeface="Consolas" panose="020B0609020204030204" pitchFamily="49" charset="0"/>
              </a:rPr>
              <a:t>/</a:t>
            </a:r>
            <a:r>
              <a:rPr lang="en-US" altLang="en-US" sz="1600" i="1" dirty="0">
                <a:solidFill>
                  <a:srgbClr val="F9FE64"/>
                </a:solidFill>
                <a:latin typeface="Consolas" panose="020B0609020204030204" pitchFamily="49" charset="0"/>
              </a:rPr>
              <a:t>ORIGINAL_REPOSITORY</a:t>
            </a:r>
            <a:r>
              <a:rPr lang="en-US" altLang="en-US" sz="1600" dirty="0">
                <a:solidFill>
                  <a:srgbClr val="63E463"/>
                </a:solidFill>
                <a:latin typeface="Consolas" panose="020B0609020204030204" pitchFamily="49" charset="0"/>
              </a:rPr>
              <a:t>.git (fetch)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dirty="0" err="1">
                <a:solidFill>
                  <a:srgbClr val="63E463"/>
                </a:solidFill>
                <a:latin typeface="Consolas" panose="020B0609020204030204" pitchFamily="49" charset="0"/>
              </a:rPr>
              <a:t>teammember</a:t>
            </a:r>
            <a:r>
              <a:rPr lang="en-US" altLang="en-US" sz="1600" dirty="0">
                <a:solidFill>
                  <a:srgbClr val="63E463"/>
                </a:solidFill>
                <a:latin typeface="Consolas" panose="020B0609020204030204" pitchFamily="49" charset="0"/>
              </a:rPr>
              <a:t> https://github.com/</a:t>
            </a:r>
            <a:r>
              <a:rPr lang="en-US" altLang="en-US" sz="1600" i="1" dirty="0">
                <a:solidFill>
                  <a:srgbClr val="F9FE64"/>
                </a:solidFill>
                <a:latin typeface="Consolas" panose="020B0609020204030204" pitchFamily="49" charset="0"/>
              </a:rPr>
              <a:t> TEAMMEMBER_FORK </a:t>
            </a:r>
            <a:r>
              <a:rPr lang="en-US" altLang="en-US" sz="1600" dirty="0">
                <a:solidFill>
                  <a:srgbClr val="63E463"/>
                </a:solidFill>
                <a:latin typeface="Consolas" panose="020B0609020204030204" pitchFamily="49" charset="0"/>
              </a:rPr>
              <a:t>/</a:t>
            </a:r>
            <a:r>
              <a:rPr lang="en-US" altLang="en-US" sz="1600" i="1" dirty="0">
                <a:solidFill>
                  <a:srgbClr val="F9FE64"/>
                </a:solidFill>
                <a:latin typeface="Consolas" panose="020B0609020204030204" pitchFamily="49" charset="0"/>
              </a:rPr>
              <a:t>ORIGINAL_REPOSITORY</a:t>
            </a:r>
            <a:r>
              <a:rPr lang="en-US" altLang="en-US" sz="1600" dirty="0">
                <a:solidFill>
                  <a:srgbClr val="63E463"/>
                </a:solidFill>
                <a:latin typeface="Consolas" panose="020B0609020204030204" pitchFamily="49" charset="0"/>
              </a:rPr>
              <a:t>.git (push)</a:t>
            </a:r>
            <a:r>
              <a:rPr lang="en-US" alt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63E463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3E463"/>
                </a:solidFill>
                <a:effectLst/>
                <a:latin typeface="Consolas" panose="020B0609020204030204" pitchFamily="49" charset="0"/>
              </a:rPr>
              <a:t>upstream https://github.com/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F9FE64"/>
                </a:solidFill>
                <a:effectLst/>
                <a:latin typeface="Consolas" panose="020B0609020204030204" pitchFamily="49" charset="0"/>
              </a:rPr>
              <a:t>ORIGINAL_OWNER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3E463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F9FE64"/>
                </a:solidFill>
                <a:effectLst/>
                <a:latin typeface="Consolas" panose="020B0609020204030204" pitchFamily="49" charset="0"/>
              </a:rPr>
              <a:t>ORIGINAL_REPOSITORY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3E463"/>
                </a:solidFill>
                <a:effectLst/>
                <a:latin typeface="Consolas" panose="020B0609020204030204" pitchFamily="49" charset="0"/>
              </a:rPr>
              <a:t>.git (fetch)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3E463"/>
                </a:solidFill>
                <a:effectLst/>
                <a:latin typeface="Consolas" panose="020B0609020204030204" pitchFamily="49" charset="0"/>
              </a:rPr>
              <a:t>upstream https://github.com/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F9FE64"/>
                </a:solidFill>
                <a:effectLst/>
                <a:latin typeface="Consolas" panose="020B0609020204030204" pitchFamily="49" charset="0"/>
              </a:rPr>
              <a:t>ORIGINAL_OWNER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3E463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F9FE64"/>
                </a:solidFill>
                <a:effectLst/>
                <a:latin typeface="Consolas" panose="020B0609020204030204" pitchFamily="49" charset="0"/>
              </a:rPr>
              <a:t>ORIGINAL_REPOSITORY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3E463"/>
                </a:solidFill>
                <a:effectLst/>
                <a:latin typeface="Consolas" panose="020B0609020204030204" pitchFamily="49" charset="0"/>
              </a:rPr>
              <a:t>.git (push)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399772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0A2943B-B45F-43EA-98D7-C0C607A0E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5828"/>
            <a:ext cx="6858000" cy="838511"/>
          </a:xfrm>
        </p:spPr>
        <p:txBody>
          <a:bodyPr/>
          <a:lstStyle/>
          <a:p>
            <a:r>
              <a:rPr lang="es-ES" dirty="0" err="1"/>
              <a:t>Pull</a:t>
            </a:r>
            <a:r>
              <a:rPr lang="es-ES" dirty="0"/>
              <a:t> </a:t>
            </a:r>
            <a:r>
              <a:rPr lang="es-ES" dirty="0" err="1"/>
              <a:t>request</a:t>
            </a:r>
            <a:r>
              <a:rPr lang="es-ES" dirty="0"/>
              <a:t> desde </a:t>
            </a:r>
            <a:r>
              <a:rPr lang="es-ES" dirty="0" err="1"/>
              <a:t>fork</a:t>
            </a:r>
            <a:endParaRPr lang="en-US" dirty="0"/>
          </a:p>
        </p:txBody>
      </p:sp>
      <p:sp>
        <p:nvSpPr>
          <p:cNvPr id="6" name="Rectangle 22">
            <a:extLst>
              <a:ext uri="{FF2B5EF4-FFF2-40B4-BE49-F238E27FC236}">
                <a16:creationId xmlns:a16="http://schemas.microsoft.com/office/drawing/2014/main" id="{CA9225FC-6C03-43C5-BF68-ABE1711E3417}"/>
              </a:ext>
            </a:extLst>
          </p:cNvPr>
          <p:cNvSpPr/>
          <p:nvPr/>
        </p:nvSpPr>
        <p:spPr>
          <a:xfrm>
            <a:off x="657579" y="1984460"/>
            <a:ext cx="1793515" cy="1174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dev</a:t>
            </a:r>
          </a:p>
          <a:p>
            <a:pPr algn="ctr"/>
            <a:r>
              <a:rPr lang="es-ES" dirty="0"/>
              <a:t>(original)</a:t>
            </a:r>
          </a:p>
        </p:txBody>
      </p:sp>
      <p:cxnSp>
        <p:nvCxnSpPr>
          <p:cNvPr id="7" name="Straight Arrow Connector 5">
            <a:extLst>
              <a:ext uri="{FF2B5EF4-FFF2-40B4-BE49-F238E27FC236}">
                <a16:creationId xmlns:a16="http://schemas.microsoft.com/office/drawing/2014/main" id="{15CDE6BB-790F-41B0-AC6D-97FA6890A45B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451094" y="2568489"/>
            <a:ext cx="1102085" cy="3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2">
            <a:extLst>
              <a:ext uri="{FF2B5EF4-FFF2-40B4-BE49-F238E27FC236}">
                <a16:creationId xmlns:a16="http://schemas.microsoft.com/office/drawing/2014/main" id="{735E8503-7082-439E-8DD3-87989042B55A}"/>
              </a:ext>
            </a:extLst>
          </p:cNvPr>
          <p:cNvSpPr/>
          <p:nvPr/>
        </p:nvSpPr>
        <p:spPr>
          <a:xfrm>
            <a:off x="3553179" y="1981199"/>
            <a:ext cx="1793515" cy="1174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dev</a:t>
            </a:r>
          </a:p>
          <a:p>
            <a:pPr algn="ctr"/>
            <a:r>
              <a:rPr lang="es-ES" dirty="0"/>
              <a:t>(</a:t>
            </a:r>
            <a:r>
              <a:rPr lang="es-ES" dirty="0" err="1"/>
              <a:t>fork</a:t>
            </a:r>
            <a:r>
              <a:rPr lang="es-ES" dirty="0"/>
              <a:t>)</a:t>
            </a:r>
          </a:p>
          <a:p>
            <a:pPr algn="ctr"/>
            <a:endParaRPr lang="es-ES" dirty="0"/>
          </a:p>
        </p:txBody>
      </p:sp>
      <p:sp>
        <p:nvSpPr>
          <p:cNvPr id="11" name="Rectangle 22">
            <a:extLst>
              <a:ext uri="{FF2B5EF4-FFF2-40B4-BE49-F238E27FC236}">
                <a16:creationId xmlns:a16="http://schemas.microsoft.com/office/drawing/2014/main" id="{0019839D-1630-47D3-9AB6-4A28294A6A57}"/>
              </a:ext>
            </a:extLst>
          </p:cNvPr>
          <p:cNvSpPr/>
          <p:nvPr/>
        </p:nvSpPr>
        <p:spPr>
          <a:xfrm>
            <a:off x="6207485" y="1984460"/>
            <a:ext cx="1793515" cy="1174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IssueXXX-fixbug</a:t>
            </a:r>
            <a:endParaRPr lang="es-ES" dirty="0"/>
          </a:p>
        </p:txBody>
      </p:sp>
      <p:cxnSp>
        <p:nvCxnSpPr>
          <p:cNvPr id="12" name="Straight Arrow Connector 5">
            <a:extLst>
              <a:ext uri="{FF2B5EF4-FFF2-40B4-BE49-F238E27FC236}">
                <a16:creationId xmlns:a16="http://schemas.microsoft.com/office/drawing/2014/main" id="{73B36280-E08A-44B6-9E2B-205E8746BC82}"/>
              </a:ext>
            </a:extLst>
          </p:cNvPr>
          <p:cNvCxnSpPr>
            <a:cxnSpLocks/>
          </p:cNvCxnSpPr>
          <p:nvPr/>
        </p:nvCxnSpPr>
        <p:spPr>
          <a:xfrm flipV="1">
            <a:off x="7239000" y="3155779"/>
            <a:ext cx="0" cy="630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49">
            <a:extLst>
              <a:ext uri="{FF2B5EF4-FFF2-40B4-BE49-F238E27FC236}">
                <a16:creationId xmlns:a16="http://schemas.microsoft.com/office/drawing/2014/main" id="{AFC82511-C8E2-468D-90BD-B6B8F38F6BB9}"/>
              </a:ext>
            </a:extLst>
          </p:cNvPr>
          <p:cNvCxnSpPr>
            <a:cxnSpLocks/>
          </p:cNvCxnSpPr>
          <p:nvPr/>
        </p:nvCxnSpPr>
        <p:spPr>
          <a:xfrm flipH="1">
            <a:off x="4449937" y="3785878"/>
            <a:ext cx="27890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49">
            <a:extLst>
              <a:ext uri="{FF2B5EF4-FFF2-40B4-BE49-F238E27FC236}">
                <a16:creationId xmlns:a16="http://schemas.microsoft.com/office/drawing/2014/main" id="{07EB87F6-8DF5-4162-AAB1-AA42BAE954E7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4449937" y="3155778"/>
            <a:ext cx="0" cy="630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5">
            <a:extLst>
              <a:ext uri="{FF2B5EF4-FFF2-40B4-BE49-F238E27FC236}">
                <a16:creationId xmlns:a16="http://schemas.microsoft.com/office/drawing/2014/main" id="{4FFDB216-DEBC-4458-AB48-1DB97E61559B}"/>
              </a:ext>
            </a:extLst>
          </p:cNvPr>
          <p:cNvCxnSpPr>
            <a:cxnSpLocks/>
          </p:cNvCxnSpPr>
          <p:nvPr/>
        </p:nvCxnSpPr>
        <p:spPr>
          <a:xfrm>
            <a:off x="1516237" y="1351099"/>
            <a:ext cx="0" cy="63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49">
            <a:extLst>
              <a:ext uri="{FF2B5EF4-FFF2-40B4-BE49-F238E27FC236}">
                <a16:creationId xmlns:a16="http://schemas.microsoft.com/office/drawing/2014/main" id="{9FF11D2D-E8A3-4844-808B-B3B6263E3DD7}"/>
              </a:ext>
            </a:extLst>
          </p:cNvPr>
          <p:cNvCxnSpPr>
            <a:cxnSpLocks/>
          </p:cNvCxnSpPr>
          <p:nvPr/>
        </p:nvCxnSpPr>
        <p:spPr>
          <a:xfrm flipH="1">
            <a:off x="1516237" y="1351099"/>
            <a:ext cx="5722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49">
            <a:extLst>
              <a:ext uri="{FF2B5EF4-FFF2-40B4-BE49-F238E27FC236}">
                <a16:creationId xmlns:a16="http://schemas.microsoft.com/office/drawing/2014/main" id="{0F1CFD7E-EDBE-4096-9D12-C5A35CFC165A}"/>
              </a:ext>
            </a:extLst>
          </p:cNvPr>
          <p:cNvCxnSpPr>
            <a:cxnSpLocks/>
          </p:cNvCxnSpPr>
          <p:nvPr/>
        </p:nvCxnSpPr>
        <p:spPr>
          <a:xfrm flipV="1">
            <a:off x="7239000" y="1351099"/>
            <a:ext cx="0" cy="630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ubtitle 2">
            <a:extLst>
              <a:ext uri="{FF2B5EF4-FFF2-40B4-BE49-F238E27FC236}">
                <a16:creationId xmlns:a16="http://schemas.microsoft.com/office/drawing/2014/main" id="{7A729A99-353A-46EA-9CC0-07CD00B2046E}"/>
              </a:ext>
            </a:extLst>
          </p:cNvPr>
          <p:cNvSpPr txBox="1">
            <a:spLocks/>
          </p:cNvSpPr>
          <p:nvPr/>
        </p:nvSpPr>
        <p:spPr>
          <a:xfrm>
            <a:off x="3408544" y="877283"/>
            <a:ext cx="1327150" cy="552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None/>
              <a:defRPr sz="18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342900" marR="0" lvl="1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None/>
              <a:defRPr sz="15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685800" marR="0" lvl="2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None/>
              <a:defRPr sz="135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028700" marR="0" lvl="3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371600" marR="0" lvl="4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1714500" marR="0" lvl="5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2057400" marR="0" lvl="6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2400300" marR="0" lvl="7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2743200" marR="0" lvl="8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None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s-ES" dirty="0"/>
              <a:t>TDD + CI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9167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6DD84D3-3EEF-4584-942F-454B87987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628412"/>
            <a:ext cx="6858000" cy="788908"/>
          </a:xfrm>
        </p:spPr>
        <p:txBody>
          <a:bodyPr/>
          <a:lstStyle/>
          <a:p>
            <a:r>
              <a:rPr lang="es-ES" dirty="0"/>
              <a:t>Demo</a:t>
            </a:r>
            <a:endParaRPr lang="en-US" dirty="0"/>
          </a:p>
        </p:txBody>
      </p:sp>
      <p:pic>
        <p:nvPicPr>
          <p:cNvPr id="6146" name="Picture 2" descr="Imagen relacionada">
            <a:extLst>
              <a:ext uri="{FF2B5EF4-FFF2-40B4-BE49-F238E27FC236}">
                <a16:creationId xmlns:a16="http://schemas.microsoft.com/office/drawing/2014/main" id="{5BD9AFB9-E2C1-4F8F-B66E-29B5D012F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0" y="1905000"/>
            <a:ext cx="32385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7210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7FC6BAFA-2E1D-4E45-A317-2010FDF58030}"/>
              </a:ext>
            </a:extLst>
          </p:cNvPr>
          <p:cNvSpPr txBox="1">
            <a:spLocks/>
          </p:cNvSpPr>
          <p:nvPr/>
        </p:nvSpPr>
        <p:spPr>
          <a:xfrm>
            <a:off x="1143000" y="1131208"/>
            <a:ext cx="6858000" cy="153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6600" dirty="0"/>
              <a:t>¿Preguntas?</a:t>
            </a:r>
            <a:endParaRPr lang="en-US" sz="6600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A8D06B27-3BB7-4B29-9F02-1B669DDD705C}"/>
              </a:ext>
            </a:extLst>
          </p:cNvPr>
          <p:cNvSpPr txBox="1">
            <a:spLocks/>
          </p:cNvSpPr>
          <p:nvPr/>
        </p:nvSpPr>
        <p:spPr>
          <a:xfrm>
            <a:off x="4709886" y="3053443"/>
            <a:ext cx="4216398" cy="1187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s-ES" dirty="0"/>
              <a:t>@mvegaca</a:t>
            </a:r>
          </a:p>
          <a:p>
            <a:pPr algn="r"/>
            <a:r>
              <a:rPr lang="es-ES" dirty="0"/>
              <a:t>mvega@pasiona.com</a:t>
            </a:r>
          </a:p>
        </p:txBody>
      </p:sp>
    </p:spTree>
    <p:extLst>
      <p:ext uri="{BB962C8B-B14F-4D97-AF65-F5344CB8AC3E}">
        <p14:creationId xmlns:p14="http://schemas.microsoft.com/office/powerpoint/2010/main" val="24505252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7FC6BAFA-2E1D-4E45-A317-2010FDF58030}"/>
              </a:ext>
            </a:extLst>
          </p:cNvPr>
          <p:cNvSpPr txBox="1">
            <a:spLocks/>
          </p:cNvSpPr>
          <p:nvPr/>
        </p:nvSpPr>
        <p:spPr>
          <a:xfrm>
            <a:off x="1143000" y="1131208"/>
            <a:ext cx="6858000" cy="153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6600" dirty="0"/>
              <a:t>Muchas</a:t>
            </a:r>
          </a:p>
          <a:p>
            <a:pPr algn="ctr"/>
            <a:r>
              <a:rPr lang="es-ES" sz="6600" dirty="0"/>
              <a:t>Gracias</a:t>
            </a:r>
            <a:endParaRPr lang="en-US" sz="6600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A8D06B27-3BB7-4B29-9F02-1B669DDD705C}"/>
              </a:ext>
            </a:extLst>
          </p:cNvPr>
          <p:cNvSpPr txBox="1">
            <a:spLocks/>
          </p:cNvSpPr>
          <p:nvPr/>
        </p:nvSpPr>
        <p:spPr>
          <a:xfrm>
            <a:off x="4709886" y="3053443"/>
            <a:ext cx="4216398" cy="1187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Arial"/>
              <a:buNone/>
              <a:defRPr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s-ES" dirty="0"/>
              <a:t>@mvegaca</a:t>
            </a:r>
          </a:p>
          <a:p>
            <a:pPr algn="r"/>
            <a:r>
              <a:rPr lang="es-ES" dirty="0"/>
              <a:t>mvega@pasiona.com</a:t>
            </a:r>
          </a:p>
        </p:txBody>
      </p:sp>
    </p:spTree>
    <p:extLst>
      <p:ext uri="{BB962C8B-B14F-4D97-AF65-F5344CB8AC3E}">
        <p14:creationId xmlns:p14="http://schemas.microsoft.com/office/powerpoint/2010/main" val="3372571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5">
            <a:extLst>
              <a:ext uri="{FF2B5EF4-FFF2-40B4-BE49-F238E27FC236}">
                <a16:creationId xmlns:a16="http://schemas.microsoft.com/office/drawing/2014/main" id="{CE5A1241-90F0-4230-BAAA-622A886A6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525" y="1928585"/>
            <a:ext cx="8362950" cy="1163865"/>
          </a:xfrm>
        </p:spPr>
        <p:txBody>
          <a:bodyPr/>
          <a:lstStyle/>
          <a:p>
            <a:r>
              <a:rPr lang="es-ES" sz="4400" dirty="0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¿Qué es un proyecto?</a:t>
            </a:r>
          </a:p>
        </p:txBody>
      </p:sp>
    </p:spTree>
    <p:extLst>
      <p:ext uri="{BB962C8B-B14F-4D97-AF65-F5344CB8AC3E}">
        <p14:creationId xmlns:p14="http://schemas.microsoft.com/office/powerpoint/2010/main" val="2746468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4C9BFEEE-7956-4C4B-93E4-1077A92A55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8658" y="830782"/>
            <a:ext cx="8420449" cy="3204323"/>
          </a:xfrm>
        </p:spPr>
        <p:txBody>
          <a:bodyPr/>
          <a:lstStyle/>
          <a:p>
            <a:pPr algn="l"/>
            <a:r>
              <a:rPr lang="es-ES" sz="3200" dirty="0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Un proyecto es un esfuerzo </a:t>
            </a:r>
            <a:r>
              <a:rPr lang="es-ES" sz="3200" b="1" dirty="0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temporal</a:t>
            </a:r>
            <a:r>
              <a:rPr lang="es-ES" sz="3200" dirty="0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que se lleva a cabo para crear un </a:t>
            </a:r>
            <a:r>
              <a:rPr lang="es-ES" sz="3200" b="1" dirty="0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producto, servicio o resultado único</a:t>
            </a:r>
            <a:r>
              <a:rPr lang="es-ES" sz="3200" dirty="0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l"/>
            <a:r>
              <a:rPr lang="es-ES" sz="3200" dirty="0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(PMI)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7612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7263CFA3-D8E5-428F-998E-91C956EF5530}"/>
              </a:ext>
            </a:extLst>
          </p:cNvPr>
          <p:cNvSpPr/>
          <p:nvPr/>
        </p:nvSpPr>
        <p:spPr>
          <a:xfrm>
            <a:off x="4380335" y="1866743"/>
            <a:ext cx="2432807" cy="2432807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Coste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2C030BB-2E54-4EE7-AB10-971AF9C89317}"/>
              </a:ext>
            </a:extLst>
          </p:cNvPr>
          <p:cNvSpPr/>
          <p:nvPr/>
        </p:nvSpPr>
        <p:spPr>
          <a:xfrm>
            <a:off x="2212035" y="1758436"/>
            <a:ext cx="2432807" cy="2432807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Tiempo</a:t>
            </a:r>
            <a:endParaRPr lang="en-US" dirty="0"/>
          </a:p>
        </p:txBody>
      </p:sp>
      <p:sp>
        <p:nvSpPr>
          <p:cNvPr id="6" name="Oval 9">
            <a:extLst>
              <a:ext uri="{FF2B5EF4-FFF2-40B4-BE49-F238E27FC236}">
                <a16:creationId xmlns:a16="http://schemas.microsoft.com/office/drawing/2014/main" id="{F6F01875-BBDD-4460-9B4A-E3C609382502}"/>
              </a:ext>
            </a:extLst>
          </p:cNvPr>
          <p:cNvSpPr/>
          <p:nvPr/>
        </p:nvSpPr>
        <p:spPr>
          <a:xfrm>
            <a:off x="3306261" y="542032"/>
            <a:ext cx="2432807" cy="24328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Alcance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48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7263CFA3-D8E5-428F-998E-91C956EF5530}"/>
              </a:ext>
            </a:extLst>
          </p:cNvPr>
          <p:cNvSpPr/>
          <p:nvPr/>
        </p:nvSpPr>
        <p:spPr>
          <a:xfrm>
            <a:off x="2869035" y="1860393"/>
            <a:ext cx="2432807" cy="2432807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Coste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2C030BB-2E54-4EE7-AB10-971AF9C89317}"/>
              </a:ext>
            </a:extLst>
          </p:cNvPr>
          <p:cNvSpPr/>
          <p:nvPr/>
        </p:nvSpPr>
        <p:spPr>
          <a:xfrm>
            <a:off x="700735" y="1752086"/>
            <a:ext cx="2432807" cy="2432807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Tiempo</a:t>
            </a:r>
            <a:endParaRPr lang="en-US" dirty="0"/>
          </a:p>
        </p:txBody>
      </p:sp>
      <p:sp>
        <p:nvSpPr>
          <p:cNvPr id="6" name="Oval 9">
            <a:extLst>
              <a:ext uri="{FF2B5EF4-FFF2-40B4-BE49-F238E27FC236}">
                <a16:creationId xmlns:a16="http://schemas.microsoft.com/office/drawing/2014/main" id="{F6F01875-BBDD-4460-9B4A-E3C609382502}"/>
              </a:ext>
            </a:extLst>
          </p:cNvPr>
          <p:cNvSpPr/>
          <p:nvPr/>
        </p:nvSpPr>
        <p:spPr>
          <a:xfrm>
            <a:off x="1794961" y="535682"/>
            <a:ext cx="2432807" cy="24328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Alcance</a:t>
            </a:r>
            <a:endParaRPr lang="en-US" dirty="0"/>
          </a:p>
        </p:txBody>
      </p:sp>
      <p:sp>
        <p:nvSpPr>
          <p:cNvPr id="7" name="Oval 10">
            <a:extLst>
              <a:ext uri="{FF2B5EF4-FFF2-40B4-BE49-F238E27FC236}">
                <a16:creationId xmlns:a16="http://schemas.microsoft.com/office/drawing/2014/main" id="{E6E6C971-0A1F-4EC2-B13C-BD6378F80B43}"/>
              </a:ext>
            </a:extLst>
          </p:cNvPr>
          <p:cNvSpPr/>
          <p:nvPr/>
        </p:nvSpPr>
        <p:spPr>
          <a:xfrm>
            <a:off x="5655741" y="284898"/>
            <a:ext cx="1440350" cy="144035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Calidad</a:t>
            </a:r>
            <a:endParaRPr lang="en-US" dirty="0"/>
          </a:p>
        </p:txBody>
      </p:sp>
      <p:sp>
        <p:nvSpPr>
          <p:cNvPr id="8" name="Oval 13">
            <a:extLst>
              <a:ext uri="{FF2B5EF4-FFF2-40B4-BE49-F238E27FC236}">
                <a16:creationId xmlns:a16="http://schemas.microsoft.com/office/drawing/2014/main" id="{05A5CA51-E251-4D25-B9B1-FDBC1F210894}"/>
              </a:ext>
            </a:extLst>
          </p:cNvPr>
          <p:cNvSpPr/>
          <p:nvPr/>
        </p:nvSpPr>
        <p:spPr>
          <a:xfrm>
            <a:off x="5655741" y="3464718"/>
            <a:ext cx="1440350" cy="144035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Riesgos</a:t>
            </a:r>
            <a:endParaRPr lang="en-US" dirty="0"/>
          </a:p>
        </p:txBody>
      </p:sp>
      <p:sp>
        <p:nvSpPr>
          <p:cNvPr id="9" name="Oval 14">
            <a:extLst>
              <a:ext uri="{FF2B5EF4-FFF2-40B4-BE49-F238E27FC236}">
                <a16:creationId xmlns:a16="http://schemas.microsoft.com/office/drawing/2014/main" id="{EBC98CDD-65B8-4B41-A974-0C6F54CF5935}"/>
              </a:ext>
            </a:extLst>
          </p:cNvPr>
          <p:cNvSpPr/>
          <p:nvPr/>
        </p:nvSpPr>
        <p:spPr>
          <a:xfrm>
            <a:off x="5655741" y="1874808"/>
            <a:ext cx="1440350" cy="144035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Recursos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013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9F5C7FF4-E1AD-4276-A4E0-27E3EC6EE5B6}"/>
              </a:ext>
            </a:extLst>
          </p:cNvPr>
          <p:cNvSpPr/>
          <p:nvPr/>
        </p:nvSpPr>
        <p:spPr>
          <a:xfrm>
            <a:off x="416388" y="157662"/>
            <a:ext cx="1895475" cy="1913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Alcance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0B5441C-D1A3-4B2E-805F-D0C5DF491F83}"/>
              </a:ext>
            </a:extLst>
          </p:cNvPr>
          <p:cNvSpPr/>
          <p:nvPr/>
        </p:nvSpPr>
        <p:spPr>
          <a:xfrm>
            <a:off x="412809" y="2232197"/>
            <a:ext cx="1895475" cy="914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Definición</a:t>
            </a:r>
          </a:p>
          <a:p>
            <a:pPr algn="ctr"/>
            <a:r>
              <a:rPr lang="es-ES" dirty="0"/>
              <a:t>y especificaciones</a:t>
            </a:r>
          </a:p>
          <a:p>
            <a:pPr algn="ctr"/>
            <a:r>
              <a:rPr lang="es-ES" dirty="0"/>
              <a:t>del alcance</a:t>
            </a:r>
            <a:endParaRPr lang="en-US" dirty="0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0B0495BC-B671-45EA-9681-75192D1E4A4B}"/>
              </a:ext>
            </a:extLst>
          </p:cNvPr>
          <p:cNvSpPr/>
          <p:nvPr/>
        </p:nvSpPr>
        <p:spPr>
          <a:xfrm>
            <a:off x="2781935" y="974263"/>
            <a:ext cx="1569085" cy="1145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Definir actividades</a:t>
            </a:r>
          </a:p>
          <a:p>
            <a:pPr algn="ctr"/>
            <a:r>
              <a:rPr lang="es-ES" dirty="0"/>
              <a:t>(WBS)</a:t>
            </a:r>
            <a:endParaRPr lang="en-US" dirty="0"/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87C4FD5B-7DD0-4806-8F87-4FD9846056E7}"/>
              </a:ext>
            </a:extLst>
          </p:cNvPr>
          <p:cNvSpPr/>
          <p:nvPr/>
        </p:nvSpPr>
        <p:spPr>
          <a:xfrm>
            <a:off x="5143501" y="108930"/>
            <a:ext cx="1391192" cy="1145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Secuenciar actividades</a:t>
            </a:r>
            <a:endParaRPr lang="en-US" dirty="0"/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EEF76B49-2A5B-4BF2-8307-995295A9F704}"/>
              </a:ext>
            </a:extLst>
          </p:cNvPr>
          <p:cNvSpPr/>
          <p:nvPr/>
        </p:nvSpPr>
        <p:spPr>
          <a:xfrm>
            <a:off x="5143500" y="1452821"/>
            <a:ext cx="1435477" cy="1145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Estimar</a:t>
            </a:r>
          </a:p>
          <a:p>
            <a:pPr algn="ctr"/>
            <a:r>
              <a:rPr lang="es-ES" dirty="0"/>
              <a:t>duración</a:t>
            </a:r>
            <a:endParaRPr lang="en-US" dirty="0"/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CA4F75F7-48DF-4C9A-802D-E35EAC8A2C24}"/>
              </a:ext>
            </a:extLst>
          </p:cNvPr>
          <p:cNvSpPr/>
          <p:nvPr/>
        </p:nvSpPr>
        <p:spPr>
          <a:xfrm>
            <a:off x="2852335" y="3764221"/>
            <a:ext cx="1498685" cy="11453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Planificar recursos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ectangle 17">
            <a:extLst>
              <a:ext uri="{FF2B5EF4-FFF2-40B4-BE49-F238E27FC236}">
                <a16:creationId xmlns:a16="http://schemas.microsoft.com/office/drawing/2014/main" id="{EF1C61F5-35FF-4F09-8C85-4503E57E483B}"/>
              </a:ext>
            </a:extLst>
          </p:cNvPr>
          <p:cNvSpPr/>
          <p:nvPr/>
        </p:nvSpPr>
        <p:spPr>
          <a:xfrm>
            <a:off x="5143501" y="3764221"/>
            <a:ext cx="1498686" cy="11453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Estimar costes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Rectangle 18">
            <a:extLst>
              <a:ext uri="{FF2B5EF4-FFF2-40B4-BE49-F238E27FC236}">
                <a16:creationId xmlns:a16="http://schemas.microsoft.com/office/drawing/2014/main" id="{B0CD4F42-F079-4DF2-AA51-47D4B41EF4AE}"/>
              </a:ext>
            </a:extLst>
          </p:cNvPr>
          <p:cNvSpPr/>
          <p:nvPr/>
        </p:nvSpPr>
        <p:spPr>
          <a:xfrm>
            <a:off x="7017387" y="2232197"/>
            <a:ext cx="1716953" cy="11453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Presupuesto y planificación global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4" name="Straight Connector 6">
            <a:extLst>
              <a:ext uri="{FF2B5EF4-FFF2-40B4-BE49-F238E27FC236}">
                <a16:creationId xmlns:a16="http://schemas.microsoft.com/office/drawing/2014/main" id="{5FD9426E-DAA0-4768-81A8-3426FAC38E76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4351020" y="681585"/>
            <a:ext cx="792481" cy="865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20">
            <a:extLst>
              <a:ext uri="{FF2B5EF4-FFF2-40B4-BE49-F238E27FC236}">
                <a16:creationId xmlns:a16="http://schemas.microsoft.com/office/drawing/2014/main" id="{A159E1C2-297A-4348-AECF-CD7516F02D12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4351020" y="1546918"/>
            <a:ext cx="792480" cy="4785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21">
            <a:extLst>
              <a:ext uri="{FF2B5EF4-FFF2-40B4-BE49-F238E27FC236}">
                <a16:creationId xmlns:a16="http://schemas.microsoft.com/office/drawing/2014/main" id="{50E33D85-1519-4F3D-B8F8-68138C257B3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2308284" y="1546918"/>
            <a:ext cx="473651" cy="1142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23">
            <a:extLst>
              <a:ext uri="{FF2B5EF4-FFF2-40B4-BE49-F238E27FC236}">
                <a16:creationId xmlns:a16="http://schemas.microsoft.com/office/drawing/2014/main" id="{C33295EA-8C1C-454F-A911-97C91CAAB221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2308284" y="2689629"/>
            <a:ext cx="544051" cy="16472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26">
            <a:extLst>
              <a:ext uri="{FF2B5EF4-FFF2-40B4-BE49-F238E27FC236}">
                <a16:creationId xmlns:a16="http://schemas.microsoft.com/office/drawing/2014/main" id="{5C085997-2F04-4FFD-9EF2-5EB76AB2B19E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351020" y="4336876"/>
            <a:ext cx="7924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29">
            <a:extLst>
              <a:ext uri="{FF2B5EF4-FFF2-40B4-BE49-F238E27FC236}">
                <a16:creationId xmlns:a16="http://schemas.microsoft.com/office/drawing/2014/main" id="{EE3229A9-8F18-4809-8BA6-BF14D571C61F}"/>
              </a:ext>
            </a:extLst>
          </p:cNvPr>
          <p:cNvCxnSpPr>
            <a:cxnSpLocks/>
            <a:stCxn id="9" idx="3"/>
            <a:endCxn id="13" idx="0"/>
          </p:cNvCxnSpPr>
          <p:nvPr/>
        </p:nvCxnSpPr>
        <p:spPr>
          <a:xfrm>
            <a:off x="6534693" y="681585"/>
            <a:ext cx="1341171" cy="1550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2">
            <a:extLst>
              <a:ext uri="{FF2B5EF4-FFF2-40B4-BE49-F238E27FC236}">
                <a16:creationId xmlns:a16="http://schemas.microsoft.com/office/drawing/2014/main" id="{4C9F1DD5-54FD-447F-B916-A7DFAAF84C01}"/>
              </a:ext>
            </a:extLst>
          </p:cNvPr>
          <p:cNvCxnSpPr>
            <a:cxnSpLocks/>
            <a:stCxn id="13" idx="0"/>
            <a:endCxn id="10" idx="3"/>
          </p:cNvCxnSpPr>
          <p:nvPr/>
        </p:nvCxnSpPr>
        <p:spPr>
          <a:xfrm flipH="1" flipV="1">
            <a:off x="6578977" y="2025476"/>
            <a:ext cx="1296887" cy="206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5">
            <a:extLst>
              <a:ext uri="{FF2B5EF4-FFF2-40B4-BE49-F238E27FC236}">
                <a16:creationId xmlns:a16="http://schemas.microsoft.com/office/drawing/2014/main" id="{92C55D65-154E-4E45-A7C8-C9896F230E1A}"/>
              </a:ext>
            </a:extLst>
          </p:cNvPr>
          <p:cNvCxnSpPr>
            <a:cxnSpLocks/>
            <a:stCxn id="12" idx="3"/>
            <a:endCxn id="13" idx="2"/>
          </p:cNvCxnSpPr>
          <p:nvPr/>
        </p:nvCxnSpPr>
        <p:spPr>
          <a:xfrm flipV="1">
            <a:off x="6642187" y="3377506"/>
            <a:ext cx="1233677" cy="959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384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9">
            <a:extLst>
              <a:ext uri="{FF2B5EF4-FFF2-40B4-BE49-F238E27FC236}">
                <a16:creationId xmlns:a16="http://schemas.microsoft.com/office/drawing/2014/main" id="{D058FA7A-783A-4B89-AA79-7D06050C147C}"/>
              </a:ext>
            </a:extLst>
          </p:cNvPr>
          <p:cNvSpPr/>
          <p:nvPr/>
        </p:nvSpPr>
        <p:spPr>
          <a:xfrm>
            <a:off x="772294" y="186732"/>
            <a:ext cx="1612033" cy="1627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Alcance</a:t>
            </a:r>
          </a:p>
          <a:p>
            <a:pPr algn="ctr"/>
            <a:r>
              <a:rPr lang="es-ES" dirty="0"/>
              <a:t>(SCRUM)</a:t>
            </a:r>
            <a:endParaRPr 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F4B64E6-97BB-48A2-99ED-DE5FA5539AC6}"/>
              </a:ext>
            </a:extLst>
          </p:cNvPr>
          <p:cNvSpPr/>
          <p:nvPr/>
        </p:nvSpPr>
        <p:spPr>
          <a:xfrm>
            <a:off x="1002568" y="2760994"/>
            <a:ext cx="1461891" cy="761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Backlog</a:t>
            </a:r>
          </a:p>
          <a:p>
            <a:pPr algn="ctr"/>
            <a:r>
              <a:rPr lang="es-ES" dirty="0"/>
              <a:t>Del</a:t>
            </a:r>
          </a:p>
          <a:p>
            <a:pPr algn="ctr"/>
            <a:r>
              <a:rPr lang="es-ES" dirty="0"/>
              <a:t>proyecto</a:t>
            </a:r>
            <a:endParaRPr lang="en-US" dirty="0"/>
          </a:p>
        </p:txBody>
      </p:sp>
      <p:cxnSp>
        <p:nvCxnSpPr>
          <p:cNvPr id="8" name="Straight Connector 21">
            <a:extLst>
              <a:ext uri="{FF2B5EF4-FFF2-40B4-BE49-F238E27FC236}">
                <a16:creationId xmlns:a16="http://schemas.microsoft.com/office/drawing/2014/main" id="{6B34BEF6-B9DC-4075-B3D7-81A774925084}"/>
              </a:ext>
            </a:extLst>
          </p:cNvPr>
          <p:cNvCxnSpPr>
            <a:cxnSpLocks/>
          </p:cNvCxnSpPr>
          <p:nvPr/>
        </p:nvCxnSpPr>
        <p:spPr>
          <a:xfrm flipH="1" flipV="1">
            <a:off x="9794121" y="5165355"/>
            <a:ext cx="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19">
            <a:extLst>
              <a:ext uri="{FF2B5EF4-FFF2-40B4-BE49-F238E27FC236}">
                <a16:creationId xmlns:a16="http://schemas.microsoft.com/office/drawing/2014/main" id="{EC725F2A-86B0-40EC-8146-6507D8C98C20}"/>
              </a:ext>
            </a:extLst>
          </p:cNvPr>
          <p:cNvSpPr/>
          <p:nvPr/>
        </p:nvSpPr>
        <p:spPr>
          <a:xfrm>
            <a:off x="2867381" y="1813820"/>
            <a:ext cx="1461891" cy="761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Sprint 1</a:t>
            </a:r>
            <a:endParaRPr lang="en-US" dirty="0"/>
          </a:p>
        </p:txBody>
      </p:sp>
      <p:sp>
        <p:nvSpPr>
          <p:cNvPr id="10" name="Rectangle 22">
            <a:extLst>
              <a:ext uri="{FF2B5EF4-FFF2-40B4-BE49-F238E27FC236}">
                <a16:creationId xmlns:a16="http://schemas.microsoft.com/office/drawing/2014/main" id="{3B9075FA-95F4-4E66-9DF1-46E5A6262FBA}"/>
              </a:ext>
            </a:extLst>
          </p:cNvPr>
          <p:cNvSpPr/>
          <p:nvPr/>
        </p:nvSpPr>
        <p:spPr>
          <a:xfrm>
            <a:off x="5229579" y="1203870"/>
            <a:ext cx="1461891" cy="761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Planificación</a:t>
            </a:r>
          </a:p>
          <a:p>
            <a:pPr algn="ctr"/>
            <a:r>
              <a:rPr lang="es-ES" dirty="0"/>
              <a:t>Sprint 2</a:t>
            </a:r>
            <a:endParaRPr lang="en-US" dirty="0"/>
          </a:p>
        </p:txBody>
      </p:sp>
      <p:sp>
        <p:nvSpPr>
          <p:cNvPr id="11" name="Rectangle 24">
            <a:extLst>
              <a:ext uri="{FF2B5EF4-FFF2-40B4-BE49-F238E27FC236}">
                <a16:creationId xmlns:a16="http://schemas.microsoft.com/office/drawing/2014/main" id="{09DF6132-54B9-48F7-A93F-300325901291}"/>
              </a:ext>
            </a:extLst>
          </p:cNvPr>
          <p:cNvSpPr/>
          <p:nvPr/>
        </p:nvSpPr>
        <p:spPr>
          <a:xfrm>
            <a:off x="2997902" y="2385223"/>
            <a:ext cx="1461891" cy="761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Sprint 2</a:t>
            </a:r>
            <a:endParaRPr lang="en-US" dirty="0"/>
          </a:p>
        </p:txBody>
      </p:sp>
      <p:sp>
        <p:nvSpPr>
          <p:cNvPr id="12" name="Rectangle 25">
            <a:extLst>
              <a:ext uri="{FF2B5EF4-FFF2-40B4-BE49-F238E27FC236}">
                <a16:creationId xmlns:a16="http://schemas.microsoft.com/office/drawing/2014/main" id="{3CB9B11B-F284-4A4C-9944-A0AC6E48FC95}"/>
              </a:ext>
            </a:extLst>
          </p:cNvPr>
          <p:cNvSpPr/>
          <p:nvPr/>
        </p:nvSpPr>
        <p:spPr>
          <a:xfrm>
            <a:off x="3127211" y="3032960"/>
            <a:ext cx="1461891" cy="761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Sprint 3</a:t>
            </a:r>
            <a:endParaRPr lang="en-US" dirty="0"/>
          </a:p>
        </p:txBody>
      </p:sp>
      <p:sp>
        <p:nvSpPr>
          <p:cNvPr id="13" name="Rectangle 27">
            <a:extLst>
              <a:ext uri="{FF2B5EF4-FFF2-40B4-BE49-F238E27FC236}">
                <a16:creationId xmlns:a16="http://schemas.microsoft.com/office/drawing/2014/main" id="{34039C76-70DC-4CEE-B0C3-FC5CEBDE99CE}"/>
              </a:ext>
            </a:extLst>
          </p:cNvPr>
          <p:cNvSpPr/>
          <p:nvPr/>
        </p:nvSpPr>
        <p:spPr>
          <a:xfrm>
            <a:off x="3256520" y="3670926"/>
            <a:ext cx="1461891" cy="761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Sprint 4</a:t>
            </a:r>
            <a:endParaRPr lang="en-US" dirty="0"/>
          </a:p>
        </p:txBody>
      </p:sp>
      <p:sp>
        <p:nvSpPr>
          <p:cNvPr id="14" name="Rectangle 28">
            <a:extLst>
              <a:ext uri="{FF2B5EF4-FFF2-40B4-BE49-F238E27FC236}">
                <a16:creationId xmlns:a16="http://schemas.microsoft.com/office/drawing/2014/main" id="{A951108B-63E4-4DD6-9BC2-0E0760E1E705}"/>
              </a:ext>
            </a:extLst>
          </p:cNvPr>
          <p:cNvSpPr/>
          <p:nvPr/>
        </p:nvSpPr>
        <p:spPr>
          <a:xfrm>
            <a:off x="5229578" y="2592583"/>
            <a:ext cx="1461891" cy="9048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Scrum</a:t>
            </a:r>
          </a:p>
          <a:p>
            <a:pPr algn="ctr"/>
            <a:r>
              <a:rPr lang="es-ES" dirty="0"/>
              <a:t>Diario</a:t>
            </a:r>
          </a:p>
          <a:p>
            <a:pPr algn="ctr"/>
            <a:r>
              <a:rPr lang="es-ES" dirty="0"/>
              <a:t>(2-4 semanas)</a:t>
            </a:r>
            <a:endParaRPr lang="en-US" dirty="0"/>
          </a:p>
        </p:txBody>
      </p:sp>
      <p:cxnSp>
        <p:nvCxnSpPr>
          <p:cNvPr id="15" name="Straight Arrow Connector 5">
            <a:extLst>
              <a:ext uri="{FF2B5EF4-FFF2-40B4-BE49-F238E27FC236}">
                <a16:creationId xmlns:a16="http://schemas.microsoft.com/office/drawing/2014/main" id="{42190F23-E78C-4C0D-A74E-7874737EDC12}"/>
              </a:ext>
            </a:extLst>
          </p:cNvPr>
          <p:cNvCxnSpPr>
            <a:cxnSpLocks/>
            <a:stCxn id="10" idx="2"/>
            <a:endCxn id="14" idx="0"/>
          </p:cNvCxnSpPr>
          <p:nvPr/>
        </p:nvCxnSpPr>
        <p:spPr>
          <a:xfrm flipH="1">
            <a:off x="5960524" y="1965527"/>
            <a:ext cx="1" cy="627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30">
            <a:extLst>
              <a:ext uri="{FF2B5EF4-FFF2-40B4-BE49-F238E27FC236}">
                <a16:creationId xmlns:a16="http://schemas.microsoft.com/office/drawing/2014/main" id="{6E5C928E-16E1-4D98-8EB7-7368BBFBB00C}"/>
              </a:ext>
            </a:extLst>
          </p:cNvPr>
          <p:cNvSpPr/>
          <p:nvPr/>
        </p:nvSpPr>
        <p:spPr>
          <a:xfrm>
            <a:off x="5229579" y="4051702"/>
            <a:ext cx="1461891" cy="761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Retrospectiva</a:t>
            </a:r>
          </a:p>
          <a:p>
            <a:pPr algn="ctr"/>
            <a:r>
              <a:rPr lang="es-ES" dirty="0"/>
              <a:t>Sprint 2</a:t>
            </a:r>
            <a:endParaRPr lang="en-US" dirty="0"/>
          </a:p>
        </p:txBody>
      </p:sp>
      <p:cxnSp>
        <p:nvCxnSpPr>
          <p:cNvPr id="17" name="Straight Arrow Connector 31">
            <a:extLst>
              <a:ext uri="{FF2B5EF4-FFF2-40B4-BE49-F238E27FC236}">
                <a16:creationId xmlns:a16="http://schemas.microsoft.com/office/drawing/2014/main" id="{BED2EBD8-B300-4435-A69E-3EF4EE731E6F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>
            <a:off x="5960524" y="3497457"/>
            <a:ext cx="1" cy="554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49">
            <a:extLst>
              <a:ext uri="{FF2B5EF4-FFF2-40B4-BE49-F238E27FC236}">
                <a16:creationId xmlns:a16="http://schemas.microsoft.com/office/drawing/2014/main" id="{F8A8E17A-6F51-48E6-B5F0-59E9089216D2}"/>
              </a:ext>
            </a:extLst>
          </p:cNvPr>
          <p:cNvCxnSpPr>
            <a:cxnSpLocks/>
          </p:cNvCxnSpPr>
          <p:nvPr/>
        </p:nvCxnSpPr>
        <p:spPr>
          <a:xfrm flipH="1" flipV="1">
            <a:off x="5960523" y="3670873"/>
            <a:ext cx="1115379" cy="109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54">
            <a:extLst>
              <a:ext uri="{FF2B5EF4-FFF2-40B4-BE49-F238E27FC236}">
                <a16:creationId xmlns:a16="http://schemas.microsoft.com/office/drawing/2014/main" id="{483DF3F6-54DB-428B-8423-4D5A2E8A5834}"/>
              </a:ext>
            </a:extLst>
          </p:cNvPr>
          <p:cNvCxnSpPr>
            <a:cxnSpLocks/>
          </p:cNvCxnSpPr>
          <p:nvPr/>
        </p:nvCxnSpPr>
        <p:spPr>
          <a:xfrm flipH="1">
            <a:off x="5960523" y="2222633"/>
            <a:ext cx="1115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49">
            <a:extLst>
              <a:ext uri="{FF2B5EF4-FFF2-40B4-BE49-F238E27FC236}">
                <a16:creationId xmlns:a16="http://schemas.microsoft.com/office/drawing/2014/main" id="{1357AD07-9459-4118-9045-FCAA13B27626}"/>
              </a:ext>
            </a:extLst>
          </p:cNvPr>
          <p:cNvCxnSpPr>
            <a:cxnSpLocks/>
          </p:cNvCxnSpPr>
          <p:nvPr/>
        </p:nvCxnSpPr>
        <p:spPr>
          <a:xfrm>
            <a:off x="7075902" y="2222633"/>
            <a:ext cx="0" cy="14592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458989"/>
      </p:ext>
    </p:extLst>
  </p:cSld>
  <p:clrMapOvr>
    <a:masterClrMapping/>
  </p:clrMapOvr>
</p:sld>
</file>

<file path=ppt/theme/theme1.xml><?xml version="1.0" encoding="utf-8"?>
<a:theme xmlns:a="http://schemas.openxmlformats.org/drawingml/2006/main" name="Commi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1836</TotalTime>
  <Words>550</Words>
  <Application>Microsoft Office PowerPoint</Application>
  <PresentationFormat>On-screen Show (16:9)</PresentationFormat>
  <Paragraphs>109</Paragraphs>
  <Slides>39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Roboto Light</vt:lpstr>
      <vt:lpstr>Roboto</vt:lpstr>
      <vt:lpstr>Chivo</vt:lpstr>
      <vt:lpstr>Consolas</vt:lpstr>
      <vt:lpstr>Arial</vt:lpstr>
      <vt:lpstr>Open Sans</vt:lpstr>
      <vt:lpstr>Commit</vt:lpstr>
      <vt:lpstr>Dirección de proyectos en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“Plataforma Social”</vt:lpstr>
      <vt:lpstr>PowerPoint Presentation</vt:lpstr>
      <vt:lpstr>PowerPoint Presentation</vt:lpstr>
      <vt:lpstr>PowerPoint Presentation</vt:lpstr>
      <vt:lpstr>Crear un repositorio</vt:lpstr>
      <vt:lpstr>PowerPoint Presentation</vt:lpstr>
      <vt:lpstr>PowerPoint Presentation</vt:lpstr>
      <vt:lpstr>Gestión de Releases, Issues y tareas</vt:lpstr>
      <vt:lpstr>Milestone o Release (version) ------------------- Sprints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Wiki</vt:lpstr>
      <vt:lpstr>PowerPoint Presentation</vt:lpstr>
      <vt:lpstr>PowerPoint Presentation</vt:lpstr>
      <vt:lpstr>Gestión del código</vt:lpstr>
      <vt:lpstr>PowerPoint Presentation</vt:lpstr>
      <vt:lpstr>PowerPoint Presentation</vt:lpstr>
      <vt:lpstr>Configurar upstream</vt:lpstr>
      <vt:lpstr>Configurar un fork de otro miembro del equipo</vt:lpstr>
      <vt:lpstr>PowerPoint Presentation</vt:lpstr>
      <vt:lpstr>Demo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js El ciclo de la vida</dc:title>
  <cp:lastModifiedBy>Martin Vega Caballero</cp:lastModifiedBy>
  <cp:revision>137</cp:revision>
  <dcterms:modified xsi:type="dcterms:W3CDTF">2018-11-24T12:38:10Z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v-maveca@microsoft.com</vt:lpwstr>
  </property>
  <property fmtid="{D5CDD505-2E9C-101B-9397-08002B2CF9AE}" pid="5" name="MSIP_Label_f42aa342-8706-4288-bd11-ebb85995028c_SetDate">
    <vt:lpwstr>2018-11-22T17:27:19.5332316Z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